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304" r:id="rId3"/>
    <p:sldId id="337" r:id="rId4"/>
    <p:sldId id="310" r:id="rId5"/>
    <p:sldId id="299" r:id="rId6"/>
    <p:sldId id="314" r:id="rId7"/>
    <p:sldId id="315" r:id="rId8"/>
    <p:sldId id="339" r:id="rId9"/>
    <p:sldId id="318" r:id="rId10"/>
    <p:sldId id="338" r:id="rId11"/>
    <p:sldId id="305" r:id="rId12"/>
    <p:sldId id="306" r:id="rId13"/>
    <p:sldId id="307" r:id="rId14"/>
    <p:sldId id="308" r:id="rId15"/>
    <p:sldId id="311" r:id="rId16"/>
    <p:sldId id="312" r:id="rId17"/>
    <p:sldId id="322" r:id="rId18"/>
    <p:sldId id="328" r:id="rId19"/>
    <p:sldId id="329" r:id="rId20"/>
    <p:sldId id="330" r:id="rId21"/>
    <p:sldId id="340" r:id="rId22"/>
    <p:sldId id="331" r:id="rId23"/>
    <p:sldId id="323" r:id="rId24"/>
    <p:sldId id="324" r:id="rId25"/>
    <p:sldId id="341" r:id="rId26"/>
    <p:sldId id="326" r:id="rId27"/>
    <p:sldId id="327" r:id="rId28"/>
    <p:sldId id="320" r:id="rId29"/>
    <p:sldId id="321" r:id="rId30"/>
    <p:sldId id="332" r:id="rId31"/>
    <p:sldId id="333" r:id="rId32"/>
    <p:sldId id="302" r:id="rId33"/>
    <p:sldId id="334" r:id="rId34"/>
    <p:sldId id="342" r:id="rId35"/>
    <p:sldId id="343" r:id="rId36"/>
    <p:sldId id="335" r:id="rId37"/>
    <p:sldId id="336" r:id="rId38"/>
    <p:sldId id="26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58" autoAdjust="0"/>
  </p:normalViewPr>
  <p:slideViewPr>
    <p:cSldViewPr snapToGrid="0">
      <p:cViewPr varScale="1">
        <p:scale>
          <a:sx n="62" d="100"/>
          <a:sy n="62" d="100"/>
        </p:scale>
        <p:origin x="102" y="84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10:53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10:53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10:53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10:53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10:53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10:53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10:53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10:53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10:53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10:53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10:53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Eszközök készítése Pythonnal 1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Eszközök </a:t>
            </a:r>
            <a:r>
              <a:rPr lang="hu-HU" dirty="0"/>
              <a:t>készítése Pythonnal 1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Desktop</a:t>
            </a:r>
            <a:r>
              <a:rPr lang="hu-HU" dirty="0"/>
              <a:t> GIS / </a:t>
            </a:r>
            <a:r>
              <a:rPr lang="hu-HU" dirty="0" err="1"/>
              <a:t>GIS-rendszerek</a:t>
            </a:r>
            <a:r>
              <a:rPr lang="hu-HU" dirty="0"/>
              <a:t> és </a:t>
            </a:r>
            <a:r>
              <a:rPr lang="hu-HU" dirty="0" err="1"/>
              <a:t>-alkalmazások</a:t>
            </a:r>
            <a:r>
              <a:rPr lang="hu-HU" dirty="0"/>
              <a:t> </a:t>
            </a:r>
            <a:r>
              <a:rPr lang="hu-HU"/>
              <a:t>2</a:t>
            </a:r>
            <a:r>
              <a:rPr lang="hu-HU" smtClean="0"/>
              <a:t>.</a:t>
            </a:r>
            <a:endParaRPr lang="hu-HU" dirty="0"/>
          </a:p>
          <a:p>
            <a:r>
              <a:rPr lang="hu-HU" dirty="0" smtClean="0"/>
              <a:t>2023.04.25.</a:t>
            </a:r>
            <a:endParaRPr lang="hu-HU" dirty="0"/>
          </a:p>
          <a:p>
            <a:r>
              <a:rPr lang="hu-HU" noProof="0" dirty="0" err="1" smtClean="0"/>
              <a:t>Bede-Fazekas</a:t>
            </a:r>
            <a:r>
              <a:rPr lang="hu-HU" noProof="0" dirty="0" smtClean="0"/>
              <a:t> Ákos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új </a:t>
            </a:r>
            <a:r>
              <a:rPr lang="hu-HU" dirty="0" err="1"/>
              <a:t>szkripteszköz</a:t>
            </a:r>
            <a:r>
              <a:rPr lang="hu-HU" dirty="0"/>
              <a:t> </a:t>
            </a:r>
            <a:r>
              <a:rPr lang="hu-HU" dirty="0" smtClean="0"/>
              <a:t>Python-kódja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207493" cy="4754563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szkripten</a:t>
            </a:r>
            <a:r>
              <a:rPr lang="hu-HU" dirty="0" smtClean="0"/>
              <a:t> belül ezekre kell figyelni:</a:t>
            </a:r>
          </a:p>
          <a:p>
            <a:pPr lvl="1"/>
            <a:r>
              <a:rPr lang="hu-HU" dirty="0" smtClean="0"/>
              <a:t>paraméterek elkapása szövegként az </a:t>
            </a:r>
            <a:r>
              <a:rPr lang="hu-HU" dirty="0" err="1" smtClean="0"/>
              <a:t>arcpy</a:t>
            </a:r>
            <a:r>
              <a:rPr lang="hu-HU" dirty="0" smtClean="0"/>
              <a:t>.</a:t>
            </a:r>
            <a:r>
              <a:rPr lang="en-US" dirty="0" err="1" smtClean="0"/>
              <a:t>GetParameterAsText</a:t>
            </a:r>
            <a:r>
              <a:rPr lang="hu-HU" dirty="0" smtClean="0"/>
              <a:t>(sorszám) függvénnyel, ahol a sorszám jelzi a paraméter sorszámát 0-tól kezdve</a:t>
            </a:r>
          </a:p>
          <a:p>
            <a:pPr lvl="1"/>
            <a:r>
              <a:rPr lang="hu-HU" dirty="0" smtClean="0"/>
              <a:t>print() helyett az </a:t>
            </a:r>
            <a:r>
              <a:rPr lang="en-US" dirty="0" err="1"/>
              <a:t>arcpy.AddMessage</a:t>
            </a:r>
            <a:r>
              <a:rPr lang="en-US" dirty="0" smtClean="0"/>
              <a:t>(</a:t>
            </a:r>
            <a:r>
              <a:rPr lang="hu-HU" dirty="0" smtClean="0"/>
              <a:t>) függvénnyel üzenhetünk a felhasználónak</a:t>
            </a:r>
          </a:p>
          <a:p>
            <a:pPr lvl="1"/>
            <a:r>
              <a:rPr lang="hu-HU" dirty="0" smtClean="0"/>
              <a:t>a legtöbb </a:t>
            </a:r>
            <a:r>
              <a:rPr lang="hu-HU" dirty="0" err="1" smtClean="0"/>
              <a:t>ArcPy-függvényt</a:t>
            </a:r>
            <a:r>
              <a:rPr lang="hu-HU" dirty="0" smtClean="0"/>
              <a:t> úgy hívjuk meg, hogy a paramétereik változókat vesznek át</a:t>
            </a:r>
          </a:p>
          <a:p>
            <a:r>
              <a:rPr lang="hu-HU" dirty="0" smtClean="0"/>
              <a:t>ha a hibákat el akarjuk kerülni</a:t>
            </a:r>
          </a:p>
          <a:p>
            <a:pPr lvl="1"/>
            <a:r>
              <a:rPr lang="hu-HU" dirty="0" smtClean="0"/>
              <a:t>ellenőrizgessük a bemeneti paraméterek létezését, típusát stb.</a:t>
            </a:r>
          </a:p>
          <a:p>
            <a:pPr lvl="1"/>
            <a:r>
              <a:rPr lang="hu-HU" dirty="0" smtClean="0"/>
              <a:t>pl.</a:t>
            </a:r>
            <a:r>
              <a:rPr lang="en-US" dirty="0" err="1"/>
              <a:t>arcpy.Exists</a:t>
            </a:r>
            <a:r>
              <a:rPr lang="hu-HU" dirty="0" smtClean="0"/>
              <a:t>()</a:t>
            </a:r>
            <a:r>
              <a:rPr lang="hu-HU" dirty="0" err="1" smtClean="0"/>
              <a:t>-szel</a:t>
            </a:r>
            <a:r>
              <a:rPr lang="hu-HU" dirty="0" smtClean="0"/>
              <a:t>, </a:t>
            </a:r>
            <a:r>
              <a:rPr lang="en-US" dirty="0" err="1" smtClean="0"/>
              <a:t>arcpy</a:t>
            </a:r>
            <a:r>
              <a:rPr lang="en-US" dirty="0" smtClean="0"/>
              <a:t>.</a:t>
            </a:r>
            <a:r>
              <a:rPr lang="hu-HU" dirty="0" err="1" smtClean="0"/>
              <a:t>Describe</a:t>
            </a:r>
            <a:r>
              <a:rPr lang="hu-HU" dirty="0" smtClean="0"/>
              <a:t>()</a:t>
            </a:r>
            <a:r>
              <a:rPr lang="hu-HU" dirty="0" err="1" smtClean="0"/>
              <a:t>-bal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749" y="1422400"/>
            <a:ext cx="4935607" cy="5306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főbb eszköztárak, modulok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 célú </a:t>
            </a:r>
            <a:r>
              <a:rPr lang="hu-HU" dirty="0" err="1" smtClean="0"/>
              <a:t>arcpy-függvények</a:t>
            </a:r>
            <a:r>
              <a:rPr lang="hu-HU" dirty="0" smtClean="0"/>
              <a:t> és </a:t>
            </a:r>
            <a:r>
              <a:rPr lang="hu-HU" dirty="0" err="1" smtClean="0"/>
              <a:t>-tulajdonságok</a:t>
            </a:r>
            <a:endParaRPr lang="hu-HU" dirty="0" smtClean="0"/>
          </a:p>
          <a:p>
            <a:pPr lvl="1"/>
            <a:r>
              <a:rPr lang="hu-HU" dirty="0" smtClean="0"/>
              <a:t>munkakörnyezet lekérése/módosítása: </a:t>
            </a:r>
            <a:r>
              <a:rPr lang="hu-HU" dirty="0" err="1" smtClean="0"/>
              <a:t>arcpy.env.workspace</a:t>
            </a:r>
            <a:endParaRPr lang="hu-HU" dirty="0" smtClean="0"/>
          </a:p>
          <a:p>
            <a:pPr lvl="1"/>
            <a:r>
              <a:rPr lang="hu-HU" dirty="0" smtClean="0"/>
              <a:t>fájlok listázása: </a:t>
            </a:r>
            <a:r>
              <a:rPr lang="hu-HU" dirty="0" err="1"/>
              <a:t>arcpy.ListRasters</a:t>
            </a:r>
            <a:r>
              <a:rPr lang="hu-HU" dirty="0" smtClean="0"/>
              <a:t>(), </a:t>
            </a:r>
            <a:r>
              <a:rPr lang="en-US" dirty="0" err="1"/>
              <a:t>arcpy.ListFeatureClasses</a:t>
            </a:r>
            <a:r>
              <a:rPr lang="en-US" dirty="0" smtClean="0"/>
              <a:t>()</a:t>
            </a:r>
            <a:r>
              <a:rPr lang="hu-HU" dirty="0" smtClean="0"/>
              <a:t>, </a:t>
            </a:r>
            <a:r>
              <a:rPr lang="hu-HU" dirty="0" err="1"/>
              <a:t>arcpy.ListDatasets</a:t>
            </a:r>
            <a:r>
              <a:rPr lang="hu-HU" dirty="0" smtClean="0"/>
              <a:t>(), </a:t>
            </a:r>
            <a:r>
              <a:rPr lang="hu-HU" dirty="0" err="1"/>
              <a:t>arcpy.ListFiles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fájlok létezésének vizsgálata: </a:t>
            </a:r>
            <a:r>
              <a:rPr lang="en-US" dirty="0" err="1"/>
              <a:t>arcpy.Exists</a:t>
            </a:r>
            <a:r>
              <a:rPr lang="en-US" dirty="0"/>
              <a:t>(</a:t>
            </a:r>
            <a:r>
              <a:rPr lang="hu-HU" dirty="0"/>
              <a:t>)</a:t>
            </a:r>
          </a:p>
          <a:p>
            <a:pPr lvl="1"/>
            <a:r>
              <a:rPr lang="hu-HU" dirty="0" smtClean="0"/>
              <a:t>mezők listázása: </a:t>
            </a:r>
            <a:r>
              <a:rPr lang="hu-HU" dirty="0" err="1"/>
              <a:t>arcpy.ListFields</a:t>
            </a:r>
            <a:r>
              <a:rPr lang="hu-HU" dirty="0"/>
              <a:t>()</a:t>
            </a:r>
          </a:p>
          <a:p>
            <a:pPr lvl="1"/>
            <a:r>
              <a:rPr lang="hu-HU" dirty="0" smtClean="0"/>
              <a:t>jellemzők lekérése: </a:t>
            </a:r>
            <a:r>
              <a:rPr lang="en-US" dirty="0" err="1"/>
              <a:t>arcpy.Describe</a:t>
            </a:r>
            <a:r>
              <a:rPr lang="hu-HU" dirty="0"/>
              <a:t>()</a:t>
            </a:r>
          </a:p>
          <a:p>
            <a:r>
              <a:rPr lang="hu-HU" dirty="0" err="1" smtClean="0"/>
              <a:t>arcpy.mapping</a:t>
            </a:r>
            <a:endParaRPr lang="hu-HU" dirty="0" smtClean="0"/>
          </a:p>
          <a:p>
            <a:r>
              <a:rPr lang="hu-HU" dirty="0" err="1" smtClean="0"/>
              <a:t>arcpy.analysis</a:t>
            </a:r>
            <a:endParaRPr lang="hu-HU" dirty="0" smtClean="0"/>
          </a:p>
          <a:p>
            <a:r>
              <a:rPr lang="hu-HU" dirty="0" err="1" smtClean="0"/>
              <a:t>arcpy.management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753" y="27281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főbb eszköztárak, modulok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281737" cy="4754563"/>
          </a:xfrm>
        </p:spPr>
        <p:txBody>
          <a:bodyPr/>
          <a:lstStyle/>
          <a:p>
            <a:r>
              <a:rPr lang="hu-HU" dirty="0" smtClean="0"/>
              <a:t>általános célú </a:t>
            </a:r>
            <a:r>
              <a:rPr lang="hu-HU" dirty="0" err="1" smtClean="0"/>
              <a:t>arcpy-függvények</a:t>
            </a:r>
            <a:r>
              <a:rPr lang="hu-HU" dirty="0" smtClean="0"/>
              <a:t> és </a:t>
            </a:r>
            <a:r>
              <a:rPr lang="hu-HU" dirty="0" err="1" smtClean="0"/>
              <a:t>-tulajdonságok</a:t>
            </a:r>
            <a:endParaRPr lang="hu-HU" dirty="0" smtClean="0"/>
          </a:p>
          <a:p>
            <a:r>
              <a:rPr lang="hu-HU" dirty="0" err="1" smtClean="0"/>
              <a:t>arcpy.mapping</a:t>
            </a:r>
            <a:endParaRPr lang="hu-HU" dirty="0" smtClean="0"/>
          </a:p>
          <a:p>
            <a:pPr lvl="1"/>
            <a:r>
              <a:rPr lang="hu-HU" dirty="0" smtClean="0"/>
              <a:t>dokumentum elérése (</a:t>
            </a:r>
            <a:r>
              <a:rPr lang="hu-HU" dirty="0"/>
              <a:t>+tulajdonságok </a:t>
            </a:r>
            <a:r>
              <a:rPr lang="hu-HU" dirty="0" smtClean="0"/>
              <a:t>lekérése/módosítása, mentés): </a:t>
            </a:r>
            <a:r>
              <a:rPr lang="en-US" dirty="0" err="1"/>
              <a:t>arcpy.mapping.MapDocument</a:t>
            </a:r>
            <a:r>
              <a:rPr lang="en-US" dirty="0"/>
              <a:t>()</a:t>
            </a:r>
            <a:endParaRPr lang="hu-HU" dirty="0"/>
          </a:p>
          <a:p>
            <a:pPr lvl="1"/>
            <a:r>
              <a:rPr lang="hu-HU" dirty="0" smtClean="0"/>
              <a:t>tartalomjegyzék elemeinek listázása (+tulajdonságok lekérése/módosítása): </a:t>
            </a:r>
            <a:r>
              <a:rPr lang="hu-HU" dirty="0" err="1"/>
              <a:t>arcpy.mapping</a:t>
            </a:r>
            <a:r>
              <a:rPr lang="hu-HU" dirty="0"/>
              <a:t>.</a:t>
            </a:r>
            <a:r>
              <a:rPr lang="en-US" dirty="0" err="1"/>
              <a:t>ListLayers</a:t>
            </a:r>
            <a:r>
              <a:rPr lang="en-US" dirty="0"/>
              <a:t>() </a:t>
            </a:r>
            <a:endParaRPr lang="hu-HU" dirty="0"/>
          </a:p>
          <a:p>
            <a:pPr lvl="1"/>
            <a:r>
              <a:rPr lang="hu-HU" dirty="0" smtClean="0"/>
              <a:t>nyomtatási elrendezések lekérése: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/>
              <a:t>mapping.</a:t>
            </a:r>
            <a:r>
              <a:rPr lang="hu-HU" dirty="0" err="1" smtClean="0"/>
              <a:t>ListDataFrames</a:t>
            </a:r>
            <a:r>
              <a:rPr lang="hu-HU" dirty="0" smtClean="0"/>
              <a:t>()</a:t>
            </a:r>
            <a:endParaRPr lang="hu-HU" dirty="0"/>
          </a:p>
          <a:p>
            <a:pPr lvl="1"/>
            <a:r>
              <a:rPr lang="hu-HU" dirty="0" smtClean="0"/>
              <a:t>nyomtatás: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mapping.PrintMap</a:t>
            </a:r>
            <a:r>
              <a:rPr lang="hu-HU" dirty="0" smtClean="0"/>
              <a:t>(),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mapping.ExportToPDF</a:t>
            </a:r>
            <a:r>
              <a:rPr lang="hu-HU" dirty="0" smtClean="0"/>
              <a:t>(),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mapping.ExportToJPEG</a:t>
            </a:r>
            <a:r>
              <a:rPr lang="en-US" dirty="0"/>
              <a:t>(),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</a:t>
            </a:r>
            <a:r>
              <a:rPr lang="en-US" dirty="0" err="1" smtClean="0"/>
              <a:t>ExportToGIF</a:t>
            </a:r>
            <a:r>
              <a:rPr lang="en-US" dirty="0"/>
              <a:t>(),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</a:t>
            </a:r>
            <a:r>
              <a:rPr lang="en-US" dirty="0" err="1" smtClean="0"/>
              <a:t>ExportToBMP</a:t>
            </a:r>
            <a:r>
              <a:rPr lang="en-US" dirty="0"/>
              <a:t>()</a:t>
            </a:r>
            <a:endParaRPr lang="hu-HU" dirty="0" smtClean="0"/>
          </a:p>
          <a:p>
            <a:r>
              <a:rPr lang="hu-HU" dirty="0" err="1" smtClean="0"/>
              <a:t>arcpy.analysis</a:t>
            </a:r>
            <a:endParaRPr lang="hu-HU" dirty="0" smtClean="0"/>
          </a:p>
          <a:p>
            <a:r>
              <a:rPr lang="hu-HU" dirty="0" err="1" smtClean="0"/>
              <a:t>arcpy.management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635" y="1540042"/>
            <a:ext cx="2691662" cy="3803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1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főbb eszköztárak, modulok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976582" cy="4754563"/>
          </a:xfrm>
        </p:spPr>
        <p:txBody>
          <a:bodyPr/>
          <a:lstStyle/>
          <a:p>
            <a:r>
              <a:rPr lang="hu-HU" dirty="0" smtClean="0"/>
              <a:t>általános célú </a:t>
            </a:r>
            <a:r>
              <a:rPr lang="hu-HU" dirty="0" err="1" smtClean="0"/>
              <a:t>arcpy-függvények</a:t>
            </a:r>
            <a:r>
              <a:rPr lang="hu-HU" dirty="0" smtClean="0"/>
              <a:t> és </a:t>
            </a:r>
            <a:r>
              <a:rPr lang="hu-HU" dirty="0" err="1" smtClean="0"/>
              <a:t>-tulajdonságok</a:t>
            </a:r>
            <a:endParaRPr lang="hu-HU" dirty="0" smtClean="0"/>
          </a:p>
          <a:p>
            <a:r>
              <a:rPr lang="hu-HU" dirty="0" err="1" smtClean="0"/>
              <a:t>arcpy.mapping</a:t>
            </a:r>
            <a:endParaRPr lang="hu-HU" dirty="0" smtClean="0"/>
          </a:p>
          <a:p>
            <a:r>
              <a:rPr lang="hu-HU" dirty="0" err="1" smtClean="0"/>
              <a:t>arcpy.analysis</a:t>
            </a:r>
            <a:endParaRPr lang="hu-HU" dirty="0" smtClean="0"/>
          </a:p>
          <a:p>
            <a:pPr lvl="1"/>
            <a:r>
              <a:rPr lang="hu-HU" dirty="0" smtClean="0"/>
              <a:t>körbevágás: </a:t>
            </a:r>
            <a:r>
              <a:rPr lang="en-US" dirty="0" err="1"/>
              <a:t>arcpy.analysis</a:t>
            </a:r>
            <a:r>
              <a:rPr lang="hu-HU" dirty="0"/>
              <a:t>.</a:t>
            </a:r>
            <a:r>
              <a:rPr lang="en-US" dirty="0"/>
              <a:t>Clip</a:t>
            </a:r>
            <a:r>
              <a:rPr lang="en-US" dirty="0" smtClean="0"/>
              <a:t>(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pufferképzés</a:t>
            </a:r>
            <a:r>
              <a:rPr lang="hu-HU" dirty="0" smtClean="0"/>
              <a:t>: </a:t>
            </a:r>
            <a:r>
              <a:rPr lang="hu-HU" dirty="0" err="1"/>
              <a:t>arcpy.analysis.Buffer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halmazműveletek: </a:t>
            </a:r>
            <a:r>
              <a:rPr lang="hu-HU" dirty="0" err="1"/>
              <a:t>arcpy.analysis</a:t>
            </a:r>
            <a:r>
              <a:rPr lang="hu-HU" dirty="0"/>
              <a:t>.</a:t>
            </a:r>
            <a:r>
              <a:rPr lang="en-US" dirty="0"/>
              <a:t>Union</a:t>
            </a:r>
            <a:r>
              <a:rPr lang="en-US" dirty="0" smtClean="0"/>
              <a:t>(</a:t>
            </a:r>
            <a:r>
              <a:rPr lang="hu-HU" dirty="0" smtClean="0"/>
              <a:t>), </a:t>
            </a:r>
            <a:r>
              <a:rPr lang="hu-HU" dirty="0" err="1"/>
              <a:t>arcpy.analysis.Intersect</a:t>
            </a:r>
            <a:r>
              <a:rPr lang="hu-HU" dirty="0" smtClean="0"/>
              <a:t>(), </a:t>
            </a:r>
            <a:r>
              <a:rPr lang="hu-HU" dirty="0" err="1"/>
              <a:t>arcpy.analysis.Erase</a:t>
            </a:r>
            <a:r>
              <a:rPr lang="hu-HU" dirty="0" smtClean="0"/>
              <a:t>(), </a:t>
            </a:r>
            <a:r>
              <a:rPr lang="hu-HU" dirty="0" err="1"/>
              <a:t>arcpy.analysis.SymDiff</a:t>
            </a:r>
            <a:r>
              <a:rPr lang="hu-HU" dirty="0" smtClean="0"/>
              <a:t>()</a:t>
            </a:r>
          </a:p>
          <a:p>
            <a:r>
              <a:rPr lang="hu-HU" dirty="0" err="1" smtClean="0"/>
              <a:t>arcpy.management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81" y="175579"/>
            <a:ext cx="4200579" cy="2562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82" y="2897633"/>
            <a:ext cx="4200579" cy="1397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82" y="4487024"/>
            <a:ext cx="4200579" cy="1568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3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Ismétlés – főbb eszköztárak, modulok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 célú </a:t>
            </a:r>
            <a:r>
              <a:rPr lang="hu-HU" dirty="0" err="1" smtClean="0"/>
              <a:t>arcpy-függvények</a:t>
            </a:r>
            <a:r>
              <a:rPr lang="hu-HU" dirty="0" smtClean="0"/>
              <a:t> és </a:t>
            </a:r>
            <a:r>
              <a:rPr lang="hu-HU" dirty="0" err="1" smtClean="0"/>
              <a:t>-tulajdonságok</a:t>
            </a:r>
            <a:endParaRPr lang="hu-HU" dirty="0" smtClean="0"/>
          </a:p>
          <a:p>
            <a:r>
              <a:rPr lang="hu-HU" dirty="0" err="1" smtClean="0"/>
              <a:t>arcpy.mapping</a:t>
            </a:r>
            <a:endParaRPr lang="hu-HU" dirty="0" smtClean="0"/>
          </a:p>
          <a:p>
            <a:r>
              <a:rPr lang="hu-HU" dirty="0" err="1" smtClean="0"/>
              <a:t>arcpy.analysis</a:t>
            </a:r>
            <a:endParaRPr lang="hu-HU" dirty="0" smtClean="0"/>
          </a:p>
          <a:p>
            <a:r>
              <a:rPr lang="hu-HU" dirty="0" err="1" smtClean="0"/>
              <a:t>arcpy.management</a:t>
            </a:r>
            <a:endParaRPr lang="hu-HU" dirty="0" smtClean="0"/>
          </a:p>
          <a:p>
            <a:pPr lvl="1"/>
            <a:r>
              <a:rPr lang="hu-HU" dirty="0" smtClean="0"/>
              <a:t>fájlok másolása: </a:t>
            </a:r>
            <a:r>
              <a:rPr lang="hu-HU" dirty="0" err="1" smtClean="0"/>
              <a:t>arcpy.management.Copy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vektorfájlok/</a:t>
            </a:r>
            <a:r>
              <a:rPr lang="hu-HU" dirty="0" err="1" smtClean="0"/>
              <a:t>-rétegek</a:t>
            </a:r>
            <a:r>
              <a:rPr lang="hu-HU" dirty="0" smtClean="0"/>
              <a:t> másolása (mentése):</a:t>
            </a:r>
            <a:br>
              <a:rPr lang="hu-HU" dirty="0" smtClean="0"/>
            </a:br>
            <a:r>
              <a:rPr lang="hu-HU" dirty="0" err="1" smtClean="0"/>
              <a:t>arcpy.management.CopyFeatures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fájlok törlése: </a:t>
            </a:r>
            <a:r>
              <a:rPr lang="hu-HU" dirty="0" err="1" smtClean="0"/>
              <a:t>arcpy.management.Delete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vektorfájlok/</a:t>
            </a:r>
            <a:r>
              <a:rPr lang="hu-HU" dirty="0" err="1" smtClean="0"/>
              <a:t>-rétegek</a:t>
            </a:r>
            <a:r>
              <a:rPr lang="hu-HU" dirty="0" smtClean="0"/>
              <a:t>, ill. kijelölt elemek törlése: </a:t>
            </a:r>
            <a:r>
              <a:rPr lang="hu-HU" dirty="0" err="1" smtClean="0"/>
              <a:t>arcpy.management.DeleteFeatures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hiányzó vetület megadása: </a:t>
            </a:r>
            <a:r>
              <a:rPr lang="hu-HU" dirty="0" err="1" smtClean="0"/>
              <a:t>arcpy.management.DefineProjection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átvetítés: </a:t>
            </a:r>
            <a:r>
              <a:rPr lang="hu-HU" dirty="0" err="1" smtClean="0"/>
              <a:t>arcpy.management.Project</a:t>
            </a:r>
            <a:r>
              <a:rPr lang="hu-HU" dirty="0" smtClean="0"/>
              <a:t>()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993" y="1503995"/>
            <a:ext cx="2995428" cy="22956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6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Ismétlés – főbb eszköztárak, modulok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 célú </a:t>
            </a:r>
            <a:r>
              <a:rPr lang="hu-HU" dirty="0" err="1" smtClean="0"/>
              <a:t>arcpy-függvények</a:t>
            </a:r>
            <a:r>
              <a:rPr lang="hu-HU" dirty="0" smtClean="0"/>
              <a:t> és </a:t>
            </a:r>
            <a:r>
              <a:rPr lang="hu-HU" dirty="0" err="1" smtClean="0"/>
              <a:t>-tulajdonságok</a:t>
            </a:r>
            <a:endParaRPr lang="hu-HU" dirty="0" smtClean="0"/>
          </a:p>
          <a:p>
            <a:r>
              <a:rPr lang="hu-HU" dirty="0" err="1" smtClean="0"/>
              <a:t>arcpy.mapping</a:t>
            </a:r>
            <a:endParaRPr lang="hu-HU" dirty="0" smtClean="0"/>
          </a:p>
          <a:p>
            <a:r>
              <a:rPr lang="hu-HU" dirty="0" err="1" smtClean="0"/>
              <a:t>arcpy.analysis</a:t>
            </a:r>
            <a:endParaRPr lang="hu-HU" dirty="0" smtClean="0"/>
          </a:p>
          <a:p>
            <a:r>
              <a:rPr lang="hu-HU" dirty="0" err="1" smtClean="0"/>
              <a:t>arcpy.management</a:t>
            </a:r>
            <a:endParaRPr lang="hu-HU" dirty="0" smtClean="0"/>
          </a:p>
          <a:p>
            <a:pPr lvl="1"/>
            <a:r>
              <a:rPr lang="hu-HU" dirty="0" smtClean="0"/>
              <a:t>mező hozzáadása: </a:t>
            </a:r>
            <a:r>
              <a:rPr lang="hu-HU" dirty="0" err="1" smtClean="0"/>
              <a:t>arcpy</a:t>
            </a:r>
            <a:r>
              <a:rPr lang="hu-HU" dirty="0" smtClean="0"/>
              <a:t>.</a:t>
            </a:r>
            <a:r>
              <a:rPr lang="en-US" dirty="0" smtClean="0"/>
              <a:t>management</a:t>
            </a:r>
            <a:r>
              <a:rPr lang="hu-HU" dirty="0" smtClean="0"/>
              <a:t>.</a:t>
            </a:r>
            <a:r>
              <a:rPr lang="en-US" dirty="0" err="1" smtClean="0"/>
              <a:t>AddField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mező törlése: </a:t>
            </a:r>
            <a:r>
              <a:rPr lang="hu-HU" dirty="0" err="1" smtClean="0"/>
              <a:t>arcpy</a:t>
            </a:r>
            <a:r>
              <a:rPr lang="hu-HU" dirty="0" smtClean="0"/>
              <a:t>.</a:t>
            </a:r>
            <a:r>
              <a:rPr lang="en-US" dirty="0" smtClean="0"/>
              <a:t>management</a:t>
            </a:r>
            <a:r>
              <a:rPr lang="hu-HU" dirty="0" smtClean="0"/>
              <a:t>.</a:t>
            </a:r>
            <a:r>
              <a:rPr lang="hu-HU" dirty="0" err="1" smtClean="0"/>
              <a:t>DeleteField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mezőértékek kiszámolása: </a:t>
            </a:r>
            <a:r>
              <a:rPr lang="hu-HU" dirty="0" err="1" smtClean="0"/>
              <a:t>arcpy</a:t>
            </a:r>
            <a:r>
              <a:rPr lang="hu-HU" dirty="0" smtClean="0"/>
              <a:t>.</a:t>
            </a:r>
            <a:r>
              <a:rPr lang="en-US" dirty="0" smtClean="0"/>
              <a:t>management</a:t>
            </a:r>
            <a:r>
              <a:rPr lang="hu-HU" dirty="0" smtClean="0"/>
              <a:t>.</a:t>
            </a:r>
            <a:r>
              <a:rPr lang="en-US" dirty="0" err="1" smtClean="0"/>
              <a:t>CalculateField</a:t>
            </a:r>
            <a:r>
              <a:rPr lang="en-US" dirty="0" smtClean="0"/>
              <a:t>(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összes/kiválasztott elemek megszámolása:</a:t>
            </a:r>
            <a:br>
              <a:rPr lang="hu-HU" dirty="0" smtClean="0"/>
            </a:br>
            <a:r>
              <a:rPr lang="hu-HU" dirty="0" smtClean="0"/>
              <a:t>a</a:t>
            </a:r>
            <a:r>
              <a:rPr lang="en-US" dirty="0" err="1" smtClean="0"/>
              <a:t>rcpy.management</a:t>
            </a:r>
            <a:r>
              <a:rPr lang="hu-HU" dirty="0" smtClean="0"/>
              <a:t>.</a:t>
            </a:r>
            <a:r>
              <a:rPr lang="hu-HU" dirty="0" err="1" smtClean="0"/>
              <a:t>GetCount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ideiglenes vektorréteg létrehozása: </a:t>
            </a:r>
            <a:r>
              <a:rPr lang="en-US" dirty="0" err="1" smtClean="0"/>
              <a:t>arcpy</a:t>
            </a:r>
            <a:r>
              <a:rPr lang="en-US" dirty="0" smtClean="0"/>
              <a:t>.</a:t>
            </a:r>
            <a:r>
              <a:rPr lang="hu-HU" dirty="0" smtClean="0"/>
              <a:t>management.</a:t>
            </a:r>
            <a:r>
              <a:rPr lang="en-US" dirty="0" err="1" smtClean="0"/>
              <a:t>MakeFeatureLayer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ideiglenes </a:t>
            </a:r>
            <a:r>
              <a:rPr lang="hu-HU" dirty="0" err="1" smtClean="0"/>
              <a:t>attribútumtábla</a:t>
            </a:r>
            <a:r>
              <a:rPr lang="hu-HU" dirty="0" smtClean="0"/>
              <a:t> létrehozása: </a:t>
            </a:r>
            <a:r>
              <a:rPr lang="en-US" dirty="0" err="1" smtClean="0"/>
              <a:t>arcpy</a:t>
            </a:r>
            <a:r>
              <a:rPr lang="en-US" dirty="0" smtClean="0"/>
              <a:t>.</a:t>
            </a:r>
            <a:r>
              <a:rPr lang="hu-HU" dirty="0" smtClean="0"/>
              <a:t>management.</a:t>
            </a:r>
            <a:r>
              <a:rPr lang="en-US" dirty="0" err="1" smtClean="0"/>
              <a:t>MakeTableView</a:t>
            </a:r>
            <a:r>
              <a:rPr lang="en-US" dirty="0" smtClean="0"/>
              <a:t>(</a:t>
            </a:r>
            <a:r>
              <a:rPr lang="hu-HU" dirty="0" smtClean="0"/>
              <a:t>)</a:t>
            </a:r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650" y="1507253"/>
            <a:ext cx="2637499" cy="3179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7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főbb eszköztárak, modulok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988561" cy="4754563"/>
          </a:xfrm>
        </p:spPr>
        <p:txBody>
          <a:bodyPr/>
          <a:lstStyle/>
          <a:p>
            <a:r>
              <a:rPr lang="hu-HU" dirty="0" smtClean="0"/>
              <a:t>általános célú </a:t>
            </a:r>
            <a:r>
              <a:rPr lang="hu-HU" dirty="0" err="1" smtClean="0"/>
              <a:t>arcpy-függvények</a:t>
            </a:r>
            <a:r>
              <a:rPr lang="hu-HU" dirty="0" smtClean="0"/>
              <a:t> és </a:t>
            </a:r>
            <a:r>
              <a:rPr lang="hu-HU" dirty="0" err="1" smtClean="0"/>
              <a:t>-tulajdonságok</a:t>
            </a:r>
            <a:endParaRPr lang="hu-HU" dirty="0" smtClean="0"/>
          </a:p>
          <a:p>
            <a:r>
              <a:rPr lang="hu-HU" dirty="0" err="1" smtClean="0"/>
              <a:t>arcpy.mapping</a:t>
            </a:r>
            <a:endParaRPr lang="hu-HU" dirty="0" smtClean="0"/>
          </a:p>
          <a:p>
            <a:r>
              <a:rPr lang="hu-HU" dirty="0" err="1" smtClean="0"/>
              <a:t>arcpy.analysis</a:t>
            </a:r>
            <a:endParaRPr lang="hu-HU" dirty="0" smtClean="0"/>
          </a:p>
          <a:p>
            <a:r>
              <a:rPr lang="hu-HU" dirty="0" err="1" smtClean="0"/>
              <a:t>arcpy.management</a:t>
            </a:r>
            <a:endParaRPr lang="hu-HU" dirty="0" smtClean="0"/>
          </a:p>
          <a:p>
            <a:pPr lvl="1"/>
            <a:r>
              <a:rPr lang="hu-HU" dirty="0"/>
              <a:t>elemkiválasztás </a:t>
            </a:r>
            <a:r>
              <a:rPr lang="hu-HU" dirty="0" err="1"/>
              <a:t>attribútumadatok</a:t>
            </a:r>
            <a:r>
              <a:rPr lang="hu-HU" dirty="0"/>
              <a:t> alapján: </a:t>
            </a:r>
            <a:r>
              <a:rPr lang="en-US" dirty="0" err="1"/>
              <a:t>arcpy.management</a:t>
            </a:r>
            <a:r>
              <a:rPr lang="hu-HU" dirty="0"/>
              <a:t>.</a:t>
            </a:r>
            <a:r>
              <a:rPr lang="en-US" dirty="0" err="1"/>
              <a:t>SelectLayerByAttribute</a:t>
            </a:r>
            <a:r>
              <a:rPr lang="hu-HU" dirty="0"/>
              <a:t>()</a:t>
            </a:r>
          </a:p>
          <a:p>
            <a:pPr lvl="1"/>
            <a:r>
              <a:rPr lang="hu-HU" dirty="0" smtClean="0"/>
              <a:t>elemkiválasztás geometriai kapcsolat alapján: </a:t>
            </a:r>
            <a:r>
              <a:rPr lang="en-US" dirty="0" err="1"/>
              <a:t>arcpy.management</a:t>
            </a:r>
            <a:r>
              <a:rPr lang="hu-HU" dirty="0"/>
              <a:t>.</a:t>
            </a:r>
            <a:r>
              <a:rPr lang="en-US" dirty="0" err="1"/>
              <a:t>SelectLayerByLocation</a:t>
            </a:r>
            <a:r>
              <a:rPr lang="en-US" dirty="0" smtClean="0"/>
              <a:t>(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véletlen pontok létrehozása: </a:t>
            </a:r>
            <a:r>
              <a:rPr lang="hu-HU" dirty="0"/>
              <a:t>a</a:t>
            </a:r>
            <a:r>
              <a:rPr lang="en-US" dirty="0" err="1"/>
              <a:t>rcpy.management</a:t>
            </a:r>
            <a:r>
              <a:rPr lang="hu-HU" dirty="0"/>
              <a:t>.</a:t>
            </a:r>
            <a:r>
              <a:rPr lang="en-US" dirty="0" err="1"/>
              <a:t>CreateRandomPoints</a:t>
            </a:r>
            <a:r>
              <a:rPr lang="en-US" dirty="0" smtClean="0"/>
              <a:t>(</a:t>
            </a:r>
            <a:r>
              <a:rPr lang="hu-HU" dirty="0" smtClean="0"/>
              <a:t>)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761" y="1468120"/>
            <a:ext cx="5142854" cy="4536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29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elemkiválasztás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331084" cy="4754563"/>
          </a:xfrm>
        </p:spPr>
        <p:txBody>
          <a:bodyPr/>
          <a:lstStyle/>
          <a:p>
            <a:r>
              <a:rPr lang="hu-HU" dirty="0" smtClean="0"/>
              <a:t>DEMO 1</a:t>
            </a:r>
          </a:p>
          <a:p>
            <a:pPr lvl="1"/>
            <a:r>
              <a:rPr lang="hu-HU" dirty="0" smtClean="0"/>
              <a:t>néhány patak kiválasztása</a:t>
            </a:r>
          </a:p>
          <a:p>
            <a:pPr lvl="1"/>
            <a:r>
              <a:rPr lang="hu-HU" dirty="0" smtClean="0"/>
              <a:t>kiválasztottak száma</a:t>
            </a:r>
          </a:p>
          <a:p>
            <a:pPr lvl="1"/>
            <a:r>
              <a:rPr lang="hu-HU" dirty="0" smtClean="0"/>
              <a:t>kiválasztás megszüntetése</a:t>
            </a:r>
          </a:p>
          <a:p>
            <a:pPr lvl="2"/>
            <a:endParaRPr lang="hu-HU" dirty="0" smtClean="0"/>
          </a:p>
          <a:p>
            <a:pPr lvl="2"/>
            <a:r>
              <a:rPr lang="en-US" dirty="0" smtClean="0"/>
              <a:t>"\"</a:t>
            </a:r>
            <a:r>
              <a:rPr lang="en-US" dirty="0"/>
              <a:t>NAME\" = '</a:t>
            </a:r>
            <a:r>
              <a:rPr lang="en-US" dirty="0" err="1"/>
              <a:t>Zala</a:t>
            </a:r>
            <a:r>
              <a:rPr lang="en-US" dirty="0"/>
              <a:t> 100/102' OR \"FID\" &lt; 2"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284" y="1352559"/>
            <a:ext cx="4896459" cy="4784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1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Szövegen belüli idézőjelek problémája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Pythonban szöveget aposztróf vagy idézőjel határol</a:t>
            </a:r>
          </a:p>
          <a:p>
            <a:r>
              <a:rPr lang="hu-HU" dirty="0" smtClean="0"/>
              <a:t>a szöveg tartalmazhat aposztrófot vagy idézőjelet</a:t>
            </a:r>
          </a:p>
          <a:p>
            <a:pPr indent="-228600"/>
            <a:r>
              <a:rPr lang="hu-HU" dirty="0" smtClean="0"/>
              <a:t>egyszerű esetek</a:t>
            </a:r>
          </a:p>
          <a:p>
            <a:pPr lvl="1"/>
            <a:r>
              <a:rPr lang="hu-HU" dirty="0" smtClean="0"/>
              <a:t>"ez itt egy aposztróf -&gt; ' "</a:t>
            </a:r>
          </a:p>
          <a:p>
            <a:pPr lvl="1"/>
            <a:r>
              <a:rPr lang="hu-HU" dirty="0" smtClean="0"/>
              <a:t>'szerinte az SQL "szép" nyelv'</a:t>
            </a:r>
          </a:p>
          <a:p>
            <a:r>
              <a:rPr lang="hu-HU" dirty="0" smtClean="0"/>
              <a:t>összetett esetek</a:t>
            </a:r>
          </a:p>
          <a:p>
            <a:pPr lvl="1"/>
            <a:r>
              <a:rPr lang="hu-HU" dirty="0" smtClean="0"/>
              <a:t>'ez </a:t>
            </a:r>
            <a:r>
              <a:rPr lang="hu-HU" dirty="0"/>
              <a:t>itt egy aposztróf -&gt; </a:t>
            </a:r>
            <a:r>
              <a:rPr lang="hu-HU" dirty="0" smtClean="0"/>
              <a:t>\' '</a:t>
            </a:r>
          </a:p>
          <a:p>
            <a:pPr lvl="1"/>
            <a:r>
              <a:rPr lang="hu-HU" dirty="0" smtClean="0"/>
              <a:t>"szerinte </a:t>
            </a:r>
            <a:r>
              <a:rPr lang="hu-HU" dirty="0"/>
              <a:t>az SQL </a:t>
            </a:r>
            <a:r>
              <a:rPr lang="hu-HU" dirty="0" smtClean="0"/>
              <a:t>\"szép\" nyelv"</a:t>
            </a:r>
          </a:p>
          <a:p>
            <a:pPr lvl="1"/>
            <a:r>
              <a:rPr lang="hu-HU" dirty="0" err="1" smtClean="0"/>
              <a:t>escape</a:t>
            </a:r>
            <a:r>
              <a:rPr lang="hu-HU" dirty="0" smtClean="0"/>
              <a:t> </a:t>
            </a:r>
            <a:r>
              <a:rPr lang="hu-HU" dirty="0" err="1" smtClean="0"/>
              <a:t>character</a:t>
            </a:r>
            <a:r>
              <a:rPr lang="hu-HU" dirty="0" smtClean="0"/>
              <a:t>: \</a:t>
            </a:r>
          </a:p>
          <a:p>
            <a:pPr lvl="1"/>
            <a:r>
              <a:rPr lang="hu-HU" dirty="0" smtClean="0"/>
              <a:t>néha elkerülhető, néha nem</a:t>
            </a:r>
          </a:p>
          <a:p>
            <a:pPr lvl="1"/>
            <a:r>
              <a:rPr lang="hu-HU" dirty="0" smtClean="0"/>
              <a:t>az SQL-lekérdezésekben tipikusan nem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267" y="4006500"/>
            <a:ext cx="2905298" cy="21510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97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Szövegen belüli idézőjelek problémája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hármas idézőjel</a:t>
            </a:r>
          </a:p>
          <a:p>
            <a:pPr lvl="1"/>
            <a:r>
              <a:rPr lang="hu-HU" dirty="0" smtClean="0"/>
              <a:t>Pythonban a többsoros szöveget határolja</a:t>
            </a:r>
          </a:p>
          <a:p>
            <a:pPr lvl="1"/>
            <a:r>
              <a:rPr lang="hu-HU" dirty="0" smtClean="0"/>
              <a:t>de persze egy sort is tartalmazhat</a:t>
            </a:r>
          </a:p>
          <a:p>
            <a:pPr lvl="1"/>
            <a:r>
              <a:rPr lang="hu-HU" dirty="0" smtClean="0"/>
              <a:t>előnye: idézőjeleket és aposztrófokat automatikusan ellátja </a:t>
            </a:r>
            <a:r>
              <a:rPr lang="hu-HU" dirty="0" err="1" smtClean="0"/>
              <a:t>escape</a:t>
            </a:r>
            <a:r>
              <a:rPr lang="hu-HU" dirty="0" smtClean="0"/>
              <a:t> </a:t>
            </a:r>
            <a:r>
              <a:rPr lang="hu-HU" dirty="0" err="1" smtClean="0"/>
              <a:t>characterrel</a:t>
            </a:r>
            <a:r>
              <a:rPr lang="hu-HU" dirty="0" smtClean="0"/>
              <a:t>, ha szükséges</a:t>
            </a:r>
          </a:p>
          <a:p>
            <a:endParaRPr lang="hu-HU" dirty="0"/>
          </a:p>
          <a:p>
            <a:pPr lvl="2"/>
            <a:r>
              <a:rPr lang="en-US" dirty="0" smtClean="0"/>
              <a:t>""""</a:t>
            </a:r>
            <a:r>
              <a:rPr lang="en-US" dirty="0"/>
              <a:t>NAME" = '</a:t>
            </a:r>
            <a:r>
              <a:rPr lang="en-US" dirty="0" err="1"/>
              <a:t>Zala</a:t>
            </a:r>
            <a:r>
              <a:rPr lang="en-US" dirty="0"/>
              <a:t> 100/102' OR "FID" &lt; 2</a:t>
            </a:r>
            <a:r>
              <a:rPr lang="en-US" dirty="0" smtClean="0"/>
              <a:t>"""</a:t>
            </a:r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/>
          </a:p>
          <a:p>
            <a:r>
              <a:rPr lang="hu-HU" dirty="0" smtClean="0"/>
              <a:t>DEMO 2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38" y="5197208"/>
            <a:ext cx="11029039" cy="845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28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ArcMap</a:t>
            </a:r>
            <a:r>
              <a:rPr lang="hu-HU" dirty="0" smtClean="0"/>
              <a:t> és Python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ArcGIS</a:t>
            </a:r>
            <a:r>
              <a:rPr lang="hu-HU" dirty="0" smtClean="0"/>
              <a:t> kapcsolata nyelvekkel</a:t>
            </a:r>
          </a:p>
          <a:p>
            <a:pPr lvl="1"/>
            <a:r>
              <a:rPr lang="hu-HU" dirty="0" smtClean="0"/>
              <a:t>sok programozási nyelvvel együttműködik</a:t>
            </a:r>
          </a:p>
          <a:p>
            <a:pPr lvl="1"/>
            <a:r>
              <a:rPr lang="hu-HU" dirty="0" smtClean="0"/>
              <a:t>de a Pythonnal jár kéz a kézben</a:t>
            </a:r>
          </a:p>
          <a:p>
            <a:pPr lvl="1"/>
            <a:r>
              <a:rPr lang="hu-HU" dirty="0" smtClean="0"/>
              <a:t>Visual Basickel (VB script) is találkozunk pl. mezőérték számításánál vagy feliratozásnál</a:t>
            </a:r>
          </a:p>
          <a:p>
            <a:pPr lvl="1"/>
            <a:r>
              <a:rPr lang="hu-HU" dirty="0" smtClean="0"/>
              <a:t>SQL adatbázislekérdező-nyelv – elemek kiválasztásánál</a:t>
            </a:r>
          </a:p>
          <a:p>
            <a:r>
              <a:rPr lang="hu-HU" dirty="0" smtClean="0"/>
              <a:t>a Python sok helyen megjelenik a programban</a:t>
            </a:r>
          </a:p>
          <a:p>
            <a:pPr lvl="1"/>
            <a:r>
              <a:rPr lang="hu-HU" dirty="0" smtClean="0"/>
              <a:t>mezőérték számítása</a:t>
            </a:r>
          </a:p>
          <a:p>
            <a:pPr lvl="1"/>
            <a:r>
              <a:rPr lang="hu-HU" dirty="0" smtClean="0"/>
              <a:t>feliratozás</a:t>
            </a:r>
          </a:p>
          <a:p>
            <a:pPr lvl="1"/>
            <a:r>
              <a:rPr lang="hu-HU" dirty="0" smtClean="0"/>
              <a:t>eszközök készítése</a:t>
            </a:r>
          </a:p>
          <a:p>
            <a:pPr lvl="1"/>
            <a:r>
              <a:rPr lang="hu-HU" dirty="0" smtClean="0"/>
              <a:t>Python-ablak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60" y="3701798"/>
            <a:ext cx="3995784" cy="24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Szöveg behelyettesítése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szövegen meghívható a .</a:t>
            </a:r>
            <a:r>
              <a:rPr lang="hu-HU" dirty="0" err="1" smtClean="0"/>
              <a:t>format</a:t>
            </a:r>
            <a:r>
              <a:rPr lang="hu-HU" dirty="0" smtClean="0"/>
              <a:t>() metódus</a:t>
            </a:r>
          </a:p>
          <a:p>
            <a:pPr lvl="1"/>
            <a:r>
              <a:rPr lang="hu-HU" dirty="0" smtClean="0"/>
              <a:t>a paramétereit (melyek szintén szövegek) behelyettesíti a szöveg megjelölt helyeire</a:t>
            </a:r>
          </a:p>
          <a:p>
            <a:pPr lvl="1"/>
            <a:r>
              <a:rPr lang="hu-HU" dirty="0" smtClean="0"/>
              <a:t>jelölés:{}</a:t>
            </a:r>
          </a:p>
          <a:p>
            <a:pPr lvl="1"/>
            <a:r>
              <a:rPr lang="hu-HU" dirty="0" smtClean="0"/>
              <a:t>sorban halad (elsőt az első helyre, másodikat a másodikra stb.)</a:t>
            </a:r>
          </a:p>
          <a:p>
            <a:pPr lvl="2"/>
            <a:endParaRPr lang="hu-HU" dirty="0" smtClean="0"/>
          </a:p>
          <a:p>
            <a:pPr lvl="2"/>
            <a:r>
              <a:rPr lang="en-US" dirty="0" smtClean="0"/>
              <a:t>"</a:t>
            </a:r>
            <a:r>
              <a:rPr lang="en-US" dirty="0" err="1"/>
              <a:t>Beszurok</a:t>
            </a:r>
            <a:r>
              <a:rPr lang="en-US" dirty="0"/>
              <a:t> </a:t>
            </a:r>
            <a:r>
              <a:rPr lang="en-US" dirty="0" err="1"/>
              <a:t>valami</a:t>
            </a:r>
            <a:r>
              <a:rPr lang="en-US" dirty="0"/>
              <a:t> </a:t>
            </a:r>
            <a:r>
              <a:rPr lang="en-US" dirty="0" err="1"/>
              <a:t>szoveget</a:t>
            </a:r>
            <a:r>
              <a:rPr lang="en-US" dirty="0"/>
              <a:t> ide: {}. Meg ide is: {}.".format("</a:t>
            </a:r>
            <a:r>
              <a:rPr lang="en-US" dirty="0" err="1"/>
              <a:t>egy</a:t>
            </a:r>
            <a:r>
              <a:rPr lang="en-US" dirty="0"/>
              <a:t>", "</a:t>
            </a:r>
            <a:r>
              <a:rPr lang="en-US" dirty="0" err="1"/>
              <a:t>ketto</a:t>
            </a:r>
            <a:r>
              <a:rPr lang="en-US" dirty="0" smtClean="0"/>
              <a:t>")</a:t>
            </a:r>
            <a:endParaRPr lang="hu-HU" dirty="0" smtClean="0"/>
          </a:p>
          <a:p>
            <a:pPr lvl="2"/>
            <a:r>
              <a:rPr lang="en-US" dirty="0" smtClean="0"/>
              <a:t>"{} </a:t>
            </a:r>
            <a:r>
              <a:rPr lang="en-US" dirty="0"/>
              <a:t>= </a:t>
            </a:r>
            <a:r>
              <a:rPr lang="en-US" dirty="0" smtClean="0"/>
              <a:t>{}".</a:t>
            </a:r>
            <a:r>
              <a:rPr lang="en-US" dirty="0"/>
              <a:t>format</a:t>
            </a:r>
            <a:r>
              <a:rPr lang="en-US" dirty="0" smtClean="0"/>
              <a:t>('"</a:t>
            </a:r>
            <a:r>
              <a:rPr lang="hu-HU" dirty="0" err="1" smtClean="0"/>
              <a:t>mezonev</a:t>
            </a:r>
            <a:r>
              <a:rPr lang="en-US" dirty="0" smtClean="0"/>
              <a:t>"', </a:t>
            </a:r>
            <a:r>
              <a:rPr lang="en-US" dirty="0"/>
              <a:t>"</a:t>
            </a:r>
            <a:r>
              <a:rPr lang="en-US" dirty="0" smtClean="0"/>
              <a:t>'</a:t>
            </a:r>
            <a:r>
              <a:rPr lang="hu-HU" dirty="0" err="1" smtClean="0"/>
              <a:t>mezoertek</a:t>
            </a:r>
            <a:r>
              <a:rPr lang="en-US" smtClean="0"/>
              <a:t>'")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DEMO 3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5" y="4970993"/>
            <a:ext cx="11066834" cy="1747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29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Szöveg behelyettesítése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rakjunk össze </a:t>
            </a:r>
            <a:r>
              <a:rPr lang="hu-HU" dirty="0" err="1" smtClean="0"/>
              <a:t>keresőkifejezést</a:t>
            </a:r>
            <a:r>
              <a:rPr lang="hu-HU" dirty="0" smtClean="0"/>
              <a:t> szövegbehelyettesítéssel!</a:t>
            </a:r>
          </a:p>
          <a:p>
            <a:r>
              <a:rPr lang="hu-HU" dirty="0" smtClean="0"/>
              <a:t>DEMO 4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2" y="2371753"/>
            <a:ext cx="11070078" cy="513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06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/>
              <a:t>feladat </a:t>
            </a:r>
            <a:r>
              <a:rPr lang="hu-HU" dirty="0" smtClean="0"/>
              <a:t>– elemkiválasztás és szövegbehelyettesítés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435823" cy="4754563"/>
          </a:xfrm>
        </p:spPr>
        <p:txBody>
          <a:bodyPr/>
          <a:lstStyle/>
          <a:p>
            <a:r>
              <a:rPr lang="hu-HU" dirty="0" smtClean="0"/>
              <a:t>a patakok már kiválasztott elemein túl válaszd ki még azokat, amelyek</a:t>
            </a:r>
          </a:p>
          <a:p>
            <a:pPr lvl="1"/>
            <a:r>
              <a:rPr lang="hu-HU" dirty="0" smtClean="0"/>
              <a:t>neve (NAME </a:t>
            </a:r>
            <a:r>
              <a:rPr lang="hu-HU" dirty="0"/>
              <a:t>mező</a:t>
            </a:r>
            <a:r>
              <a:rPr lang="hu-HU" dirty="0" smtClean="0"/>
              <a:t>) nagy M betűvel kezdődik</a:t>
            </a:r>
          </a:p>
          <a:p>
            <a:pPr lvl="1"/>
            <a:r>
              <a:rPr lang="hu-HU" dirty="0" smtClean="0"/>
              <a:t>és méretkategóriája (SIZE_CAT mező) ismeretlen (vagyis egy darab szóköz)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keresőkifejezés</a:t>
            </a:r>
            <a:r>
              <a:rPr lang="hu-HU" dirty="0" smtClean="0"/>
              <a:t> kialakításához az SQL-kulcsszavak és műveleti jelek kivételével mindent (4 paraméter) a .</a:t>
            </a:r>
            <a:r>
              <a:rPr lang="hu-HU" dirty="0" err="1" smtClean="0"/>
              <a:t>format</a:t>
            </a:r>
            <a:r>
              <a:rPr lang="hu-HU" dirty="0" smtClean="0"/>
              <a:t>() metódussal</a:t>
            </a:r>
            <a:r>
              <a:rPr lang="hu-HU" dirty="0"/>
              <a:t> helyettesíts be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23" y="1362288"/>
            <a:ext cx="6790300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42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SQL-kifejezés elemeinek körülhatárolása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számok idézőjel nélkül, szövegek aposztrófok között</a:t>
            </a:r>
          </a:p>
          <a:p>
            <a:r>
              <a:rPr lang="hu-HU" dirty="0" smtClean="0"/>
              <a:t>mezőnevek?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SQL-kifejezés</a:t>
            </a:r>
            <a:r>
              <a:rPr lang="hu-HU" dirty="0"/>
              <a:t> elemeinek körülhatárolása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számok idézőjel nélkül, szövegek aposztrófok között</a:t>
            </a:r>
          </a:p>
          <a:p>
            <a:r>
              <a:rPr lang="hu-HU" dirty="0" smtClean="0"/>
              <a:t>mezőnevek: </a:t>
            </a:r>
            <a:r>
              <a:rPr lang="hu-HU" dirty="0"/>
              <a:t>káosz</a:t>
            </a:r>
            <a:r>
              <a:rPr lang="hu-HU" dirty="0" smtClean="0"/>
              <a:t>…</a:t>
            </a:r>
          </a:p>
          <a:p>
            <a:pPr lvl="1"/>
            <a:r>
              <a:rPr lang="hu-HU" dirty="0" err="1"/>
              <a:t>shp</a:t>
            </a:r>
            <a:r>
              <a:rPr lang="hu-HU" dirty="0"/>
              <a:t> (</a:t>
            </a:r>
            <a:r>
              <a:rPr lang="hu-HU" dirty="0" err="1"/>
              <a:t>shape</a:t>
            </a:r>
            <a:r>
              <a:rPr lang="hu-HU" dirty="0"/>
              <a:t> file): </a:t>
            </a:r>
            <a:r>
              <a:rPr lang="hu-HU" b="1" dirty="0"/>
              <a:t>idézőjelek között</a:t>
            </a:r>
            <a:r>
              <a:rPr lang="hu-HU" dirty="0"/>
              <a:t> vagy csak mezőnév</a:t>
            </a:r>
          </a:p>
          <a:p>
            <a:pPr lvl="1"/>
            <a:r>
              <a:rPr lang="hu-HU" dirty="0" err="1"/>
              <a:t>mdb</a:t>
            </a:r>
            <a:r>
              <a:rPr lang="hu-HU" dirty="0"/>
              <a:t> (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geodatabase</a:t>
            </a:r>
            <a:r>
              <a:rPr lang="hu-HU" dirty="0"/>
              <a:t>): </a:t>
            </a:r>
            <a:r>
              <a:rPr lang="hu-HU" b="1" dirty="0"/>
              <a:t>szögletes zárójelek között</a:t>
            </a:r>
            <a:r>
              <a:rPr lang="hu-HU" dirty="0"/>
              <a:t> vagy csak mezőnév</a:t>
            </a:r>
          </a:p>
          <a:p>
            <a:pPr lvl="1"/>
            <a:r>
              <a:rPr lang="hu-HU" dirty="0" err="1"/>
              <a:t>gdb</a:t>
            </a:r>
            <a:r>
              <a:rPr lang="hu-HU" dirty="0"/>
              <a:t> (file </a:t>
            </a:r>
            <a:r>
              <a:rPr lang="hu-HU" dirty="0" err="1"/>
              <a:t>geodatabase</a:t>
            </a:r>
            <a:r>
              <a:rPr lang="hu-HU" dirty="0"/>
              <a:t>): idézőjelek között vagy </a:t>
            </a:r>
            <a:r>
              <a:rPr lang="hu-HU" b="1" dirty="0"/>
              <a:t>csak mezőnév</a:t>
            </a:r>
          </a:p>
          <a:p>
            <a:pPr lvl="1"/>
            <a:r>
              <a:rPr lang="hu-HU" dirty="0" err="1" smtClean="0"/>
              <a:t>ArcSDE</a:t>
            </a:r>
            <a:r>
              <a:rPr lang="hu-HU" dirty="0" smtClean="0"/>
              <a:t> (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geodatabase</a:t>
            </a:r>
            <a:r>
              <a:rPr lang="hu-HU" dirty="0" smtClean="0"/>
              <a:t>): csak mezőnév</a:t>
            </a:r>
          </a:p>
          <a:p>
            <a:r>
              <a:rPr lang="hu-HU" dirty="0" smtClean="0"/>
              <a:t>a csak mezőnév mindenütt működik</a:t>
            </a:r>
          </a:p>
          <a:p>
            <a:pPr lvl="1"/>
            <a:r>
              <a:rPr lang="hu-HU" dirty="0" smtClean="0"/>
              <a:t>ha a mezőnév nem tartalmaz semmi extraságot (pl. szóközt)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SQL-kifejezés</a:t>
            </a:r>
            <a:r>
              <a:rPr lang="hu-HU" dirty="0"/>
              <a:t> elemeinek körülhatárolása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számok idézőjel nélkül, szövegek aposztrófok között</a:t>
            </a:r>
          </a:p>
          <a:p>
            <a:r>
              <a:rPr lang="hu-HU" dirty="0" smtClean="0"/>
              <a:t>mezőnevek: </a:t>
            </a:r>
            <a:r>
              <a:rPr lang="hu-HU" dirty="0"/>
              <a:t>káosz</a:t>
            </a:r>
            <a:r>
              <a:rPr lang="hu-HU" dirty="0" smtClean="0"/>
              <a:t>…</a:t>
            </a:r>
          </a:p>
          <a:p>
            <a:pPr lvl="1"/>
            <a:r>
              <a:rPr lang="hu-HU" dirty="0" err="1" smtClean="0"/>
              <a:t>shp</a:t>
            </a:r>
            <a:r>
              <a:rPr lang="hu-HU" dirty="0" smtClean="0"/>
              <a:t> (</a:t>
            </a:r>
            <a:r>
              <a:rPr lang="hu-HU" dirty="0" err="1" smtClean="0"/>
              <a:t>shape</a:t>
            </a:r>
            <a:r>
              <a:rPr lang="hu-HU" dirty="0" smtClean="0"/>
              <a:t> file): </a:t>
            </a:r>
            <a:r>
              <a:rPr lang="hu-HU" b="1" dirty="0" smtClean="0"/>
              <a:t>idézőjelek között</a:t>
            </a:r>
            <a:r>
              <a:rPr lang="hu-HU" dirty="0" smtClean="0"/>
              <a:t> vagy </a:t>
            </a:r>
            <a:r>
              <a:rPr lang="hu-HU" dirty="0"/>
              <a:t>csak mezőnév</a:t>
            </a:r>
            <a:endParaRPr lang="hu-HU" dirty="0" smtClean="0"/>
          </a:p>
          <a:p>
            <a:pPr lvl="1"/>
            <a:r>
              <a:rPr lang="hu-HU" dirty="0" err="1" smtClean="0"/>
              <a:t>mdb</a:t>
            </a:r>
            <a:r>
              <a:rPr lang="hu-HU" dirty="0" smtClean="0"/>
              <a:t> (</a:t>
            </a:r>
            <a:r>
              <a:rPr lang="hu-HU" dirty="0" err="1" smtClean="0"/>
              <a:t>personal</a:t>
            </a:r>
            <a:r>
              <a:rPr lang="hu-HU" dirty="0" smtClean="0"/>
              <a:t> </a:t>
            </a:r>
            <a:r>
              <a:rPr lang="hu-HU" dirty="0" err="1" smtClean="0"/>
              <a:t>geodatabase</a:t>
            </a:r>
            <a:r>
              <a:rPr lang="hu-HU" dirty="0" smtClean="0"/>
              <a:t>): </a:t>
            </a:r>
            <a:r>
              <a:rPr lang="hu-HU" b="1" dirty="0" smtClean="0"/>
              <a:t>szögletes zárójelek között</a:t>
            </a:r>
            <a:r>
              <a:rPr lang="hu-HU" dirty="0" smtClean="0"/>
              <a:t> vagy </a:t>
            </a:r>
            <a:r>
              <a:rPr lang="hu-HU" dirty="0"/>
              <a:t>csak mezőnév</a:t>
            </a:r>
            <a:endParaRPr lang="hu-HU" dirty="0" smtClean="0"/>
          </a:p>
          <a:p>
            <a:pPr lvl="1"/>
            <a:r>
              <a:rPr lang="hu-HU" dirty="0" err="1" smtClean="0"/>
              <a:t>gdb</a:t>
            </a:r>
            <a:r>
              <a:rPr lang="hu-HU" dirty="0" smtClean="0"/>
              <a:t> (file </a:t>
            </a:r>
            <a:r>
              <a:rPr lang="hu-HU" dirty="0" err="1" smtClean="0"/>
              <a:t>geodatabase</a:t>
            </a:r>
            <a:r>
              <a:rPr lang="hu-HU" dirty="0" smtClean="0"/>
              <a:t>): </a:t>
            </a:r>
            <a:r>
              <a:rPr lang="hu-HU" dirty="0"/>
              <a:t>idézőjelek között vagy </a:t>
            </a:r>
            <a:r>
              <a:rPr lang="hu-HU" b="1" dirty="0"/>
              <a:t>csak mezőnév</a:t>
            </a:r>
            <a:endParaRPr lang="hu-HU" b="1" dirty="0" smtClean="0"/>
          </a:p>
          <a:p>
            <a:pPr lvl="1"/>
            <a:r>
              <a:rPr lang="hu-HU" dirty="0" err="1" smtClean="0"/>
              <a:t>ArcSDE</a:t>
            </a:r>
            <a:r>
              <a:rPr lang="hu-HU" dirty="0" smtClean="0"/>
              <a:t> (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geodatabase</a:t>
            </a:r>
            <a:r>
              <a:rPr lang="hu-HU" dirty="0" smtClean="0"/>
              <a:t>): csak mezőnév</a:t>
            </a:r>
          </a:p>
          <a:p>
            <a:r>
              <a:rPr lang="hu-HU" dirty="0" smtClean="0"/>
              <a:t>a csak mezőnév mindenütt működik</a:t>
            </a:r>
          </a:p>
          <a:p>
            <a:pPr lvl="1"/>
            <a:r>
              <a:rPr lang="hu-HU" dirty="0" smtClean="0"/>
              <a:t>ha a mezőnév nem tartalmaz semmi extraságot (pl. szóközt)</a:t>
            </a:r>
          </a:p>
          <a:p>
            <a:r>
              <a:rPr lang="hu-HU" dirty="0" smtClean="0"/>
              <a:t>idézőjelekkel az </a:t>
            </a:r>
            <a:r>
              <a:rPr lang="hu-HU" dirty="0" err="1" smtClean="0"/>
              <a:t>mdb-beli</a:t>
            </a:r>
            <a:r>
              <a:rPr lang="hu-HU" dirty="0" smtClean="0"/>
              <a:t> kiválasztás is lefut</a:t>
            </a:r>
          </a:p>
          <a:p>
            <a:pPr lvl="1"/>
            <a:r>
              <a:rPr lang="hu-HU" dirty="0" smtClean="0"/>
              <a:t>vagyis </a:t>
            </a:r>
            <a:r>
              <a:rPr lang="hu-HU" dirty="0" err="1" smtClean="0"/>
              <a:t>validálható</a:t>
            </a:r>
            <a:r>
              <a:rPr lang="hu-HU" dirty="0" smtClean="0"/>
              <a:t>, nem dob hibát</a:t>
            </a:r>
            <a:endParaRPr lang="hu-HU" dirty="0"/>
          </a:p>
          <a:p>
            <a:pPr lvl="1"/>
            <a:r>
              <a:rPr lang="hu-HU" dirty="0" smtClean="0"/>
              <a:t>csak éppen nem választ ki semmit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530" y="4776281"/>
            <a:ext cx="1270540" cy="12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0141" y="1811907"/>
            <a:ext cx="3664659" cy="4979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SQL-kifejezés</a:t>
            </a:r>
            <a:r>
              <a:rPr lang="hu-HU" dirty="0"/>
              <a:t> elemeinek körülhatárolása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52538" algn="ctr"/>
                <a:tab pos="5019675" algn="ctr"/>
                <a:tab pos="8875713" algn="ctr"/>
              </a:tabLst>
            </a:pPr>
            <a:r>
              <a:rPr lang="hu-HU" dirty="0" smtClean="0"/>
              <a:t>	</a:t>
            </a:r>
            <a:r>
              <a:rPr lang="hu-HU" dirty="0" err="1" smtClean="0"/>
              <a:t>shp</a:t>
            </a:r>
            <a:r>
              <a:rPr lang="hu-HU" dirty="0" smtClean="0"/>
              <a:t>	</a:t>
            </a:r>
            <a:r>
              <a:rPr lang="hu-HU" dirty="0" err="1" smtClean="0"/>
              <a:t>mdb</a:t>
            </a:r>
            <a:r>
              <a:rPr lang="hu-HU" dirty="0" smtClean="0"/>
              <a:t>	</a:t>
            </a:r>
            <a:r>
              <a:rPr lang="hu-HU" dirty="0" err="1" smtClean="0"/>
              <a:t>gdb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2" y="1810666"/>
            <a:ext cx="3657600" cy="49911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272" y="1800727"/>
            <a:ext cx="3657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2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SQL-kifejezés</a:t>
            </a:r>
            <a:r>
              <a:rPr lang="hu-HU" dirty="0"/>
              <a:t> elemeinek körülhatárolása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jó tudni:</a:t>
            </a:r>
          </a:p>
          <a:p>
            <a:pPr lvl="1"/>
            <a:r>
              <a:rPr lang="hu-HU" dirty="0" smtClean="0"/>
              <a:t>nem csak a mezőnevek körülhatárolása változik</a:t>
            </a:r>
          </a:p>
          <a:p>
            <a:pPr lvl="1"/>
            <a:r>
              <a:rPr lang="hu-HU" dirty="0" smtClean="0"/>
              <a:t>hanem pl. a LIKE után a hiányzó karakterek jele is</a:t>
            </a:r>
          </a:p>
          <a:p>
            <a:pPr lvl="1"/>
            <a:r>
              <a:rPr lang="hu-HU" dirty="0" smtClean="0"/>
              <a:t>_ </a:t>
            </a:r>
            <a:r>
              <a:rPr lang="hu-HU" dirty="0" smtClean="0">
                <a:sym typeface="Wingdings" panose="05000000000000000000" pitchFamily="2" charset="2"/>
              </a:rPr>
              <a:t> ?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%  *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de evvel most nem foglalkozunk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068" y="1390110"/>
            <a:ext cx="3469532" cy="4734466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8657617" y="3929974"/>
            <a:ext cx="475232" cy="35992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Geoadatbázis</a:t>
            </a:r>
            <a:r>
              <a:rPr lang="hu-HU" dirty="0" smtClean="0"/>
              <a:t> (.</a:t>
            </a:r>
            <a:r>
              <a:rPr lang="hu-HU" dirty="0" err="1" smtClean="0"/>
              <a:t>mdb</a:t>
            </a:r>
            <a:r>
              <a:rPr lang="hu-HU" dirty="0" smtClean="0"/>
              <a:t>, .</a:t>
            </a:r>
            <a:r>
              <a:rPr lang="hu-HU" dirty="0" err="1" smtClean="0"/>
              <a:t>gdb</a:t>
            </a:r>
            <a:r>
              <a:rPr lang="hu-HU" dirty="0" smtClean="0"/>
              <a:t>) létrehozása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arcpy.management.CreateFileGDB</a:t>
            </a:r>
            <a:r>
              <a:rPr lang="en-US" dirty="0"/>
              <a:t>(</a:t>
            </a:r>
            <a:r>
              <a:rPr lang="en-US" dirty="0" err="1"/>
              <a:t>out_folder_path</a:t>
            </a:r>
            <a:r>
              <a:rPr lang="en-US" dirty="0"/>
              <a:t>, </a:t>
            </a:r>
            <a:r>
              <a:rPr lang="en-US" dirty="0" err="1"/>
              <a:t>out_name</a:t>
            </a:r>
            <a:r>
              <a:rPr lang="en-US" dirty="0"/>
              <a:t>)</a:t>
            </a:r>
            <a:endParaRPr lang="hu-HU" dirty="0"/>
          </a:p>
          <a:p>
            <a:pPr lvl="1"/>
            <a:r>
              <a:rPr lang="hu-HU" dirty="0"/>
              <a:t>üres </a:t>
            </a:r>
            <a:r>
              <a:rPr lang="hu-HU" dirty="0" err="1"/>
              <a:t>gdb-t</a:t>
            </a:r>
            <a:r>
              <a:rPr lang="hu-HU" dirty="0"/>
              <a:t> hoz létre</a:t>
            </a:r>
          </a:p>
          <a:p>
            <a:r>
              <a:rPr lang="en-US" dirty="0" err="1" smtClean="0"/>
              <a:t>arcpy.management.CreatePersonalGDB</a:t>
            </a:r>
            <a:r>
              <a:rPr lang="en-US" dirty="0" smtClean="0"/>
              <a:t>(</a:t>
            </a:r>
            <a:r>
              <a:rPr lang="en-US" dirty="0" err="1" smtClean="0"/>
              <a:t>out_folder_path</a:t>
            </a:r>
            <a:r>
              <a:rPr lang="en-US" dirty="0"/>
              <a:t>, </a:t>
            </a:r>
            <a:r>
              <a:rPr lang="en-US" dirty="0" err="1" smtClean="0"/>
              <a:t>out_name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üres </a:t>
            </a:r>
            <a:r>
              <a:rPr lang="hu-HU" dirty="0" err="1" smtClean="0"/>
              <a:t>mdb-t</a:t>
            </a:r>
            <a:r>
              <a:rPr lang="hu-HU" dirty="0" smtClean="0"/>
              <a:t> hoz létre</a:t>
            </a:r>
          </a:p>
          <a:p>
            <a:endParaRPr lang="hu-HU" dirty="0"/>
          </a:p>
          <a:p>
            <a:r>
              <a:rPr lang="hu-HU" dirty="0" smtClean="0"/>
              <a:t>többrétegű formátumok</a:t>
            </a:r>
          </a:p>
          <a:p>
            <a:pPr lvl="1"/>
            <a:r>
              <a:rPr lang="hu-HU" dirty="0" smtClean="0"/>
              <a:t>később tudunk bele rétegeket pakolni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499" y="3456877"/>
            <a:ext cx="4683666" cy="26205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5266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Shape</a:t>
            </a:r>
            <a:r>
              <a:rPr lang="hu-HU" dirty="0" smtClean="0"/>
              <a:t> file-ból </a:t>
            </a:r>
            <a:r>
              <a:rPr lang="hu-HU" dirty="0" err="1" smtClean="0"/>
              <a:t>geoadatbázis-réteg</a:t>
            </a:r>
            <a:r>
              <a:rPr lang="hu-HU" dirty="0" smtClean="0"/>
              <a:t>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arcpy.conversion.FeatureClassToFeatureClass</a:t>
            </a:r>
            <a:r>
              <a:rPr lang="en-US" dirty="0" smtClean="0"/>
              <a:t>(</a:t>
            </a:r>
            <a:r>
              <a:rPr lang="en-US" dirty="0" err="1" smtClean="0"/>
              <a:t>in_features</a:t>
            </a:r>
            <a:r>
              <a:rPr lang="en-US" dirty="0"/>
              <a:t>, </a:t>
            </a:r>
            <a:r>
              <a:rPr lang="en-US" dirty="0" err="1"/>
              <a:t>out_path</a:t>
            </a:r>
            <a:r>
              <a:rPr lang="en-US" dirty="0"/>
              <a:t>, </a:t>
            </a:r>
            <a:r>
              <a:rPr lang="en-US" dirty="0" err="1" smtClean="0"/>
              <a:t>out_name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lehet vele </a:t>
            </a:r>
            <a:r>
              <a:rPr lang="hu-HU" dirty="0" err="1" smtClean="0"/>
              <a:t>shp</a:t>
            </a:r>
            <a:r>
              <a:rPr lang="hu-HU" dirty="0" smtClean="0"/>
              <a:t>, </a:t>
            </a:r>
            <a:r>
              <a:rPr lang="hu-HU" dirty="0" err="1" smtClean="0"/>
              <a:t>mdb-réteg</a:t>
            </a:r>
            <a:r>
              <a:rPr lang="hu-HU" dirty="0" smtClean="0"/>
              <a:t> és </a:t>
            </a:r>
            <a:r>
              <a:rPr lang="hu-HU" dirty="0" err="1" smtClean="0"/>
              <a:t>gdb-réteg</a:t>
            </a:r>
            <a:r>
              <a:rPr lang="hu-HU" dirty="0" smtClean="0"/>
              <a:t> között oda vissza átalakítani</a:t>
            </a:r>
          </a:p>
          <a:p>
            <a:pPr lvl="1"/>
            <a:r>
              <a:rPr lang="hu-HU" dirty="0" smtClean="0"/>
              <a:t>most az </a:t>
            </a:r>
            <a:r>
              <a:rPr lang="hu-HU" dirty="0" err="1" smtClean="0"/>
              <a:t>shp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/>
              <a:t>mdb-réteg</a:t>
            </a:r>
            <a:r>
              <a:rPr lang="hu-HU" dirty="0"/>
              <a:t> és </a:t>
            </a:r>
            <a:r>
              <a:rPr lang="hu-HU" dirty="0" err="1"/>
              <a:t>shp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/>
              <a:t>gdb-réteg</a:t>
            </a:r>
            <a:r>
              <a:rPr lang="hu-HU" dirty="0" smtClean="0"/>
              <a:t> irányokat próbáljuk ki</a:t>
            </a:r>
          </a:p>
          <a:p>
            <a:r>
              <a:rPr lang="hu-HU" dirty="0" smtClean="0"/>
              <a:t>eredmény automatikusan a tartalomjegyzékhez adódik</a:t>
            </a:r>
          </a:p>
          <a:p>
            <a:pPr lvl="1"/>
            <a:r>
              <a:rPr lang="hu-HU" dirty="0" smtClean="0"/>
              <a:t>de csak interaktív módban</a:t>
            </a:r>
          </a:p>
          <a:p>
            <a:pPr lvl="1"/>
            <a:r>
              <a:rPr lang="hu-HU" dirty="0" smtClean="0"/>
              <a:t>pl. </a:t>
            </a:r>
            <a:r>
              <a:rPr lang="hu-HU" dirty="0" err="1" smtClean="0"/>
              <a:t>szkripten</a:t>
            </a:r>
            <a:r>
              <a:rPr lang="hu-HU" dirty="0" smtClean="0"/>
              <a:t> belül, vagy </a:t>
            </a:r>
            <a:r>
              <a:rPr lang="hu-HU" dirty="0" err="1" smtClean="0"/>
              <a:t>ArcMapen</a:t>
            </a:r>
            <a:r>
              <a:rPr lang="hu-HU" dirty="0" smtClean="0"/>
              <a:t> kívülről hívva nem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860" y="3799681"/>
            <a:ext cx="4202247" cy="2348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961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ArcMap</a:t>
            </a:r>
            <a:r>
              <a:rPr lang="hu-HU" dirty="0"/>
              <a:t> és Python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mai óra</a:t>
            </a:r>
          </a:p>
          <a:p>
            <a:pPr lvl="1"/>
            <a:r>
              <a:rPr lang="hu-HU" dirty="0" smtClean="0"/>
              <a:t>ismétlés (vektoros eszközök, </a:t>
            </a:r>
            <a:r>
              <a:rPr lang="hu-HU" dirty="0" err="1" smtClean="0"/>
              <a:t>szkripteszköz</a:t>
            </a:r>
            <a:r>
              <a:rPr lang="hu-HU" dirty="0" smtClean="0"/>
              <a:t> készítése)</a:t>
            </a:r>
          </a:p>
          <a:p>
            <a:pPr lvl="1"/>
            <a:r>
              <a:rPr lang="hu-HU" dirty="0" smtClean="0"/>
              <a:t>elemkiválasztás különböző fájltípusok esetén</a:t>
            </a:r>
          </a:p>
          <a:p>
            <a:r>
              <a:rPr lang="hu-HU" dirty="0" smtClean="0"/>
              <a:t>jövő hét</a:t>
            </a:r>
          </a:p>
          <a:p>
            <a:pPr lvl="1"/>
            <a:r>
              <a:rPr lang="hu-HU" dirty="0" err="1" smtClean="0"/>
              <a:t>rasztereszközök</a:t>
            </a:r>
            <a:endParaRPr lang="hu-HU" dirty="0" smtClean="0"/>
          </a:p>
          <a:p>
            <a:pPr lvl="1"/>
            <a:r>
              <a:rPr lang="hu-HU" dirty="0" smtClean="0"/>
              <a:t>mezőérték számítása Pythonnal</a:t>
            </a:r>
          </a:p>
          <a:p>
            <a:pPr lvl="1"/>
            <a:r>
              <a:rPr lang="hu-HU" dirty="0" err="1" smtClean="0"/>
              <a:t>attribútumtábla</a:t>
            </a:r>
            <a:r>
              <a:rPr lang="hu-HU" dirty="0" smtClean="0"/>
              <a:t> </a:t>
            </a:r>
            <a:r>
              <a:rPr lang="hu-HU" dirty="0"/>
              <a:t>szerkesztése Pythonnal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536" y="1422400"/>
            <a:ext cx="3250790" cy="20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tartalomjegyzékhez </a:t>
            </a:r>
            <a:r>
              <a:rPr lang="hu-HU" dirty="0"/>
              <a:t>adás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arcpy.management.MakeFeatureLayer</a:t>
            </a:r>
            <a:r>
              <a:rPr lang="en-US" dirty="0" smtClean="0"/>
              <a:t>(</a:t>
            </a:r>
            <a:r>
              <a:rPr lang="en-US" dirty="0" err="1" smtClean="0"/>
              <a:t>in_features</a:t>
            </a:r>
            <a:r>
              <a:rPr lang="hu-HU" dirty="0"/>
              <a:t>, out_</a:t>
            </a:r>
            <a:r>
              <a:rPr lang="hu-HU" dirty="0" err="1"/>
              <a:t>layer</a:t>
            </a:r>
            <a:r>
              <a:rPr lang="hu-HU" dirty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shp</a:t>
            </a:r>
            <a:r>
              <a:rPr lang="hu-HU" dirty="0" smtClean="0"/>
              <a:t>/</a:t>
            </a:r>
            <a:r>
              <a:rPr lang="hu-HU" dirty="0" err="1" smtClean="0"/>
              <a:t>mdb-réteg</a:t>
            </a:r>
            <a:r>
              <a:rPr lang="hu-HU" dirty="0" smtClean="0"/>
              <a:t>/</a:t>
            </a:r>
            <a:r>
              <a:rPr lang="hu-HU" dirty="0" err="1" smtClean="0"/>
              <a:t>gdb-réteget</a:t>
            </a:r>
            <a:r>
              <a:rPr lang="hu-HU" dirty="0" smtClean="0"/>
              <a:t> a tartalomjegyzékhez (rétegkezelőhöz) ad</a:t>
            </a:r>
            <a:endParaRPr lang="hu-HU" dirty="0"/>
          </a:p>
          <a:p>
            <a:pPr lvl="1"/>
            <a:r>
              <a:rPr lang="hu-HU" dirty="0"/>
              <a:t>vagyis ideiglenes </a:t>
            </a:r>
            <a:r>
              <a:rPr lang="hu-HU" dirty="0" smtClean="0"/>
              <a:t>vektorréteget hoz létre</a:t>
            </a:r>
            <a:endParaRPr lang="hu-HU" dirty="0"/>
          </a:p>
          <a:p>
            <a:pPr lvl="1"/>
            <a:r>
              <a:rPr lang="hu-HU" dirty="0" smtClean="0"/>
              <a:t>amit később más eszközök tudnak használni</a:t>
            </a:r>
          </a:p>
          <a:p>
            <a:pPr lvl="1"/>
            <a:r>
              <a:rPr lang="hu-HU" dirty="0" smtClean="0"/>
              <a:t>interaktív módban ritkán használjuk (mert egyszerűbb behúzni </a:t>
            </a:r>
            <a:r>
              <a:rPr lang="hu-HU" dirty="0" err="1" smtClean="0"/>
              <a:t>ArcCatalogból</a:t>
            </a:r>
            <a:r>
              <a:rPr lang="hu-HU" dirty="0" smtClean="0"/>
              <a:t>)</a:t>
            </a:r>
          </a:p>
          <a:p>
            <a:pPr lvl="1"/>
            <a:endParaRPr lang="hu-HU" dirty="0"/>
          </a:p>
          <a:p>
            <a:r>
              <a:rPr lang="hu-HU" dirty="0" smtClean="0"/>
              <a:t>DEMO 5</a:t>
            </a:r>
          </a:p>
          <a:p>
            <a:pPr lvl="1"/>
            <a:r>
              <a:rPr lang="hu-HU" dirty="0" smtClean="0"/>
              <a:t>új </a:t>
            </a:r>
            <a:r>
              <a:rPr lang="hu-HU" dirty="0" err="1" smtClean="0"/>
              <a:t>mdb</a:t>
            </a:r>
            <a:r>
              <a:rPr lang="hu-HU" dirty="0" smtClean="0"/>
              <a:t> és </a:t>
            </a:r>
            <a:r>
              <a:rPr lang="hu-HU" dirty="0" err="1" smtClean="0"/>
              <a:t>gdb</a:t>
            </a:r>
            <a:endParaRPr lang="hu-HU" dirty="0" smtClean="0"/>
          </a:p>
          <a:p>
            <a:pPr lvl="1"/>
            <a:r>
              <a:rPr lang="hu-HU" dirty="0" err="1"/>
              <a:t>shp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/>
              <a:t>mdb-réteg</a:t>
            </a:r>
            <a:r>
              <a:rPr lang="hu-HU" dirty="0"/>
              <a:t> és </a:t>
            </a:r>
            <a:r>
              <a:rPr lang="hu-HU" dirty="0" err="1"/>
              <a:t>shp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 smtClean="0"/>
              <a:t>gdb-réteg</a:t>
            </a:r>
            <a:endParaRPr lang="hu-HU" dirty="0" smtClean="0"/>
          </a:p>
          <a:p>
            <a:pPr lvl="1"/>
            <a:r>
              <a:rPr lang="hu-HU" dirty="0"/>
              <a:t>ideiglenes </a:t>
            </a:r>
            <a:r>
              <a:rPr lang="hu-HU" dirty="0" smtClean="0"/>
              <a:t>vektorréteg létrehozása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296" y="5502275"/>
            <a:ext cx="4534384" cy="626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032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SQL-kifejezés elemeinek körülhatárolása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6</a:t>
            </a:r>
          </a:p>
          <a:p>
            <a:pPr lvl="1"/>
            <a:r>
              <a:rPr lang="hu-HU" dirty="0" err="1" smtClean="0"/>
              <a:t>gdb-réteg</a:t>
            </a:r>
            <a:r>
              <a:rPr lang="hu-HU" dirty="0" smtClean="0"/>
              <a:t>: "mezőnév</a:t>
            </a:r>
            <a:r>
              <a:rPr lang="hu-HU" dirty="0"/>
              <a:t>" – jó</a:t>
            </a:r>
            <a:endParaRPr lang="hu-HU" dirty="0" smtClean="0"/>
          </a:p>
          <a:p>
            <a:pPr lvl="1"/>
            <a:r>
              <a:rPr lang="hu-HU" dirty="0" err="1" smtClean="0"/>
              <a:t>mdb-réteg</a:t>
            </a:r>
            <a:r>
              <a:rPr lang="hu-HU" dirty="0" smtClean="0"/>
              <a:t>: "mezőnév" – nem jó</a:t>
            </a:r>
            <a:endParaRPr lang="hu-HU" dirty="0"/>
          </a:p>
          <a:p>
            <a:pPr lvl="1"/>
            <a:r>
              <a:rPr lang="hu-HU" dirty="0" err="1"/>
              <a:t>mdb-réteg</a:t>
            </a:r>
            <a:r>
              <a:rPr lang="hu-HU" dirty="0"/>
              <a:t>: [</a:t>
            </a:r>
            <a:r>
              <a:rPr lang="hu-HU" dirty="0" smtClean="0"/>
              <a:t>mezőnév] – jó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14" y="1422399"/>
            <a:ext cx="5104015" cy="3502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196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Mezőnév automatikus körbehatárolása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arcpy.AddFieldDelimiters</a:t>
            </a:r>
            <a:r>
              <a:rPr lang="hu-HU" dirty="0"/>
              <a:t>(</a:t>
            </a:r>
            <a:r>
              <a:rPr lang="hu-HU" dirty="0" err="1"/>
              <a:t>datasource</a:t>
            </a:r>
            <a:r>
              <a:rPr lang="hu-HU" dirty="0"/>
              <a:t>, </a:t>
            </a:r>
            <a:r>
              <a:rPr lang="hu-HU" dirty="0" err="1"/>
              <a:t>field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az első paramétere alapján meghatározza a fájltípust</a:t>
            </a:r>
          </a:p>
          <a:p>
            <a:pPr lvl="1"/>
            <a:r>
              <a:rPr lang="hu-HU" dirty="0" smtClean="0"/>
              <a:t>és hogy az milyen mezőnév-körbehatárolást követel meg</a:t>
            </a:r>
          </a:p>
          <a:p>
            <a:pPr lvl="1"/>
            <a:r>
              <a:rPr lang="hu-HU" dirty="0" smtClean="0"/>
              <a:t>a második paraméterét (mezőnevet) körbehatárolja</a:t>
            </a:r>
          </a:p>
          <a:p>
            <a:pPr lvl="1"/>
            <a:r>
              <a:rPr lang="hu-HU" dirty="0" smtClean="0"/>
              <a:t>visszatérési értéke egy, a </a:t>
            </a:r>
            <a:r>
              <a:rPr lang="hu-HU" dirty="0" err="1" smtClean="0"/>
              <a:t>keresőkifejezésbe</a:t>
            </a:r>
            <a:r>
              <a:rPr lang="hu-HU" dirty="0" smtClean="0"/>
              <a:t> már könnyen behelyettesíthető szöveg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Mezőnév automatikus körbehatárolása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első paraméter ne a tartalomjegyzékbeli rétegre mutasson!</a:t>
            </a:r>
          </a:p>
          <a:p>
            <a:pPr lvl="1"/>
            <a:r>
              <a:rPr lang="hu-HU" dirty="0" smtClean="0"/>
              <a:t>akkor nem működik jól </a:t>
            </a:r>
            <a:r>
              <a:rPr lang="hu-HU" dirty="0" smtClean="0">
                <a:sym typeface="Wingdings" panose="05000000000000000000" pitchFamily="2" charset="2"/>
              </a:rPr>
              <a:t> mindenképp idézőjelekkel határolja körbe…</a:t>
            </a:r>
            <a:endParaRPr lang="hu-HU" dirty="0" smtClean="0"/>
          </a:p>
          <a:p>
            <a:pPr lvl="1"/>
            <a:r>
              <a:rPr lang="hu-HU" dirty="0" smtClean="0"/>
              <a:t>elvileg fájlra vagy azon belüli rétegre kell hivatkozni</a:t>
            </a:r>
          </a:p>
          <a:p>
            <a:pPr lvl="1"/>
            <a:r>
              <a:rPr lang="hu-HU" dirty="0" smtClean="0"/>
              <a:t>de igazából se a fájlnak, se a mezőnek nem kell léteznie</a:t>
            </a:r>
            <a:endParaRPr lang="hu-HU" dirty="0"/>
          </a:p>
          <a:p>
            <a:pPr lvl="2"/>
            <a:endParaRPr lang="hu-HU" dirty="0" smtClean="0"/>
          </a:p>
          <a:p>
            <a:pPr lvl="2"/>
            <a:r>
              <a:rPr lang="en-US" dirty="0" smtClean="0"/>
              <a:t>print(</a:t>
            </a:r>
            <a:r>
              <a:rPr lang="en-US" dirty="0" err="1" smtClean="0"/>
              <a:t>arcpy.AddFieldDelimiters</a:t>
            </a:r>
            <a:r>
              <a:rPr lang="en-US" dirty="0"/>
              <a:t>("valami.mdb", </a:t>
            </a:r>
            <a:r>
              <a:rPr lang="en-US" dirty="0" smtClean="0"/>
              <a:t>"</a:t>
            </a:r>
            <a:r>
              <a:rPr lang="hu-HU" dirty="0" err="1" smtClean="0"/>
              <a:t>nincsilyen</a:t>
            </a:r>
            <a:r>
              <a:rPr lang="en-US" dirty="0" smtClean="0"/>
              <a:t>")) </a:t>
            </a:r>
            <a:r>
              <a:rPr lang="en-US" dirty="0"/>
              <a:t># </a:t>
            </a:r>
            <a:r>
              <a:rPr lang="en-US" dirty="0" smtClean="0"/>
              <a:t>[</a:t>
            </a:r>
            <a:r>
              <a:rPr lang="hu-HU" dirty="0" err="1" smtClean="0"/>
              <a:t>nincsilyen</a:t>
            </a:r>
            <a:r>
              <a:rPr lang="en-US" dirty="0" smtClean="0"/>
              <a:t>]</a:t>
            </a:r>
            <a:endParaRPr lang="hu-HU" dirty="0" smtClean="0"/>
          </a:p>
          <a:p>
            <a:pPr lvl="2"/>
            <a:endParaRPr lang="hu-HU" dirty="0"/>
          </a:p>
          <a:p>
            <a:r>
              <a:rPr lang="hu-HU" dirty="0" smtClean="0"/>
              <a:t>mire jó?</a:t>
            </a:r>
          </a:p>
          <a:p>
            <a:pPr lvl="1"/>
            <a:r>
              <a:rPr lang="hu-HU" dirty="0" smtClean="0"/>
              <a:t>ha nem ismerjük a forrás típusát (pl. </a:t>
            </a:r>
            <a:r>
              <a:rPr lang="hu-HU" dirty="0" err="1" smtClean="0"/>
              <a:t>szkripteszköz</a:t>
            </a:r>
            <a:r>
              <a:rPr lang="hu-HU" dirty="0" smtClean="0"/>
              <a:t> bemeneti paramétere)</a:t>
            </a:r>
          </a:p>
          <a:p>
            <a:pPr lvl="1"/>
            <a:r>
              <a:rPr lang="hu-HU" dirty="0" smtClean="0"/>
              <a:t>nem kell mindenféle elágazásokat tennünk a </a:t>
            </a:r>
            <a:r>
              <a:rPr lang="hu-HU" dirty="0" err="1" smtClean="0"/>
              <a:t>szkriptbe</a:t>
            </a:r>
            <a:endParaRPr lang="hu-HU" dirty="0" smtClean="0"/>
          </a:p>
          <a:p>
            <a:pPr lvl="1"/>
            <a:r>
              <a:rPr lang="hu-HU" dirty="0" smtClean="0"/>
              <a:t>tehát az első paraméter logikusan lehet </a:t>
            </a:r>
            <a:r>
              <a:rPr lang="hu-HU" dirty="0"/>
              <a:t>az </a:t>
            </a:r>
            <a:r>
              <a:rPr lang="hu-HU" dirty="0" err="1" smtClean="0"/>
              <a:t>arcpy.GetParameterAsText</a:t>
            </a:r>
            <a:r>
              <a:rPr lang="hu-HU" dirty="0" smtClean="0"/>
              <a:t>() eredményét rögzítő változó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49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Mezőnév automatikus körbehatárolása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7</a:t>
            </a:r>
          </a:p>
          <a:p>
            <a:pPr lvl="1"/>
            <a:r>
              <a:rPr lang="en-US" dirty="0" err="1" smtClean="0"/>
              <a:t>AddFieldDelimiters</a:t>
            </a:r>
            <a:r>
              <a:rPr lang="hu-HU" dirty="0" smtClean="0"/>
              <a:t>() meghívása </a:t>
            </a:r>
            <a:r>
              <a:rPr lang="hu-HU" dirty="0" err="1" smtClean="0"/>
              <a:t>TOC-beli</a:t>
            </a:r>
            <a:r>
              <a:rPr lang="hu-HU" dirty="0" smtClean="0"/>
              <a:t> rétegre</a:t>
            </a:r>
          </a:p>
          <a:p>
            <a:pPr lvl="1"/>
            <a:r>
              <a:rPr lang="en-US" dirty="0" err="1" smtClean="0"/>
              <a:t>AddFieldDelimiters</a:t>
            </a:r>
            <a:r>
              <a:rPr lang="hu-HU" dirty="0"/>
              <a:t>()</a:t>
            </a:r>
            <a:r>
              <a:rPr lang="hu-HU" dirty="0" smtClean="0"/>
              <a:t> meghívása létező fájlon belüli rétegre</a:t>
            </a:r>
          </a:p>
          <a:p>
            <a:pPr lvl="1"/>
            <a:r>
              <a:rPr lang="en-US" dirty="0" err="1" smtClean="0"/>
              <a:t>AddFieldDelimiters</a:t>
            </a:r>
            <a:r>
              <a:rPr lang="hu-HU" dirty="0"/>
              <a:t>()</a:t>
            </a:r>
            <a:r>
              <a:rPr lang="hu-HU" dirty="0" smtClean="0"/>
              <a:t> </a:t>
            </a:r>
            <a:r>
              <a:rPr lang="hu-HU" dirty="0"/>
              <a:t>meghívása létező </a:t>
            </a:r>
            <a:r>
              <a:rPr lang="hu-HU" dirty="0" smtClean="0"/>
              <a:t>fájlra</a:t>
            </a:r>
          </a:p>
          <a:p>
            <a:pPr lvl="1"/>
            <a:r>
              <a:rPr lang="en-US" dirty="0" err="1" smtClean="0"/>
              <a:t>AddFieldDelimiters</a:t>
            </a:r>
            <a:r>
              <a:rPr lang="hu-HU" dirty="0"/>
              <a:t>()</a:t>
            </a:r>
            <a:r>
              <a:rPr lang="hu-HU" dirty="0" smtClean="0"/>
              <a:t> </a:t>
            </a:r>
            <a:r>
              <a:rPr lang="hu-HU" dirty="0"/>
              <a:t>meghívása </a:t>
            </a:r>
            <a:r>
              <a:rPr lang="hu-HU" dirty="0" smtClean="0"/>
              <a:t>nem létező fájlra és nem létező mezőnévre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2" y="4491887"/>
            <a:ext cx="11867745" cy="1591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321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Mezőnév automatikus körbehatárolása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en-US" dirty="0" err="1"/>
              <a:t>AddFieldDelimiters</a:t>
            </a:r>
            <a:r>
              <a:rPr lang="hu-HU" dirty="0" smtClean="0"/>
              <a:t>() segítségével úgy tudunk </a:t>
            </a:r>
            <a:r>
              <a:rPr lang="hu-HU" dirty="0" err="1" smtClean="0"/>
              <a:t>keresőkifejezést</a:t>
            </a:r>
            <a:r>
              <a:rPr lang="hu-HU" dirty="0" smtClean="0"/>
              <a:t> összeállítani,</a:t>
            </a:r>
          </a:p>
          <a:p>
            <a:pPr lvl="1"/>
            <a:r>
              <a:rPr lang="hu-HU" dirty="0" smtClean="0"/>
              <a:t>hogy az a fájltípustól függően tartalmaz idézőjelet, szögletes zárójelet vagy semmit</a:t>
            </a:r>
          </a:p>
          <a:p>
            <a:pPr lvl="1"/>
            <a:r>
              <a:rPr lang="hu-HU" dirty="0" smtClean="0"/>
              <a:t>a mezőnevek körül</a:t>
            </a:r>
          </a:p>
          <a:p>
            <a:pPr lvl="1"/>
            <a:r>
              <a:rPr lang="hu-HU" dirty="0" smtClean="0"/>
              <a:t>tehát dinamikus (</a:t>
            </a:r>
            <a:r>
              <a:rPr lang="hu-HU" dirty="0" err="1" smtClean="0"/>
              <a:t>fájltípusfüggő</a:t>
            </a:r>
            <a:r>
              <a:rPr lang="hu-HU" dirty="0" smtClean="0"/>
              <a:t>)</a:t>
            </a:r>
          </a:p>
          <a:p>
            <a:r>
              <a:rPr lang="hu-HU" dirty="0" smtClean="0"/>
              <a:t>ez </a:t>
            </a:r>
            <a:r>
              <a:rPr lang="hu-HU" dirty="0" err="1" smtClean="0"/>
              <a:t>szkripteszközökben</a:t>
            </a:r>
            <a:r>
              <a:rPr lang="hu-HU" dirty="0" smtClean="0"/>
              <a:t> nagyon hasznos!</a:t>
            </a:r>
          </a:p>
          <a:p>
            <a:endParaRPr lang="hu-HU" dirty="0"/>
          </a:p>
          <a:p>
            <a:r>
              <a:rPr lang="hu-HU" dirty="0" smtClean="0"/>
              <a:t>DEMO 8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7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 – mezőnév </a:t>
            </a:r>
            <a:r>
              <a:rPr lang="hu-HU" dirty="0"/>
              <a:t>automatikus körbehatárolása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rögzítsd egy szövegváltozóba elérési </a:t>
            </a:r>
            <a:r>
              <a:rPr lang="hu-HU" dirty="0"/>
              <a:t>útjával együtt a </a:t>
            </a:r>
            <a:r>
              <a:rPr lang="hu-HU" dirty="0" smtClean="0"/>
              <a:t>minta_</a:t>
            </a:r>
            <a:r>
              <a:rPr lang="hu-HU" dirty="0" err="1" smtClean="0"/>
              <a:t>geoadatbazis.mdb</a:t>
            </a:r>
            <a:r>
              <a:rPr lang="hu-HU" dirty="0" smtClean="0"/>
              <a:t> fájl patakok_</a:t>
            </a:r>
            <a:r>
              <a:rPr lang="hu-HU" dirty="0" err="1" smtClean="0"/>
              <a:t>mdbben</a:t>
            </a:r>
            <a:r>
              <a:rPr lang="hu-HU" dirty="0" smtClean="0"/>
              <a:t> nevű rétegét</a:t>
            </a:r>
          </a:p>
          <a:p>
            <a:r>
              <a:rPr lang="hu-HU" dirty="0" smtClean="0"/>
              <a:t>hozz létre egy </a:t>
            </a:r>
            <a:r>
              <a:rPr lang="hu-HU" dirty="0" err="1" smtClean="0"/>
              <a:t>keresőkifejezést</a:t>
            </a:r>
            <a:r>
              <a:rPr lang="hu-HU" dirty="0" smtClean="0"/>
              <a:t>, </a:t>
            </a:r>
            <a:r>
              <a:rPr lang="hu-HU" dirty="0"/>
              <a:t>amely </a:t>
            </a:r>
            <a:r>
              <a:rPr lang="hu-HU" dirty="0" smtClean="0"/>
              <a:t>egyrészt a </a:t>
            </a:r>
            <a:r>
              <a:rPr lang="hu-HU" dirty="0"/>
              <a:t>"Duna 105/119</a:t>
            </a:r>
            <a:r>
              <a:rPr lang="hu-HU" dirty="0" smtClean="0"/>
              <a:t>" nevű, másrészt (vagy) a nem nagy méretkategóriájú patakokat hivatott kiválasztani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 err="1"/>
              <a:t>keresőkifejezés</a:t>
            </a:r>
            <a:r>
              <a:rPr lang="hu-HU" dirty="0"/>
              <a:t> kialakításához az </a:t>
            </a:r>
            <a:r>
              <a:rPr lang="hu-HU" dirty="0" smtClean="0"/>
              <a:t>SQL-kulcsszavak</a:t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műveleti jelek kivételével mindent (4 </a:t>
            </a:r>
            <a:r>
              <a:rPr lang="hu-HU" dirty="0" smtClean="0"/>
              <a:t>paraméter)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.</a:t>
            </a:r>
            <a:r>
              <a:rPr lang="hu-HU" dirty="0" err="1"/>
              <a:t>format</a:t>
            </a:r>
            <a:r>
              <a:rPr lang="hu-HU" dirty="0"/>
              <a:t>() </a:t>
            </a:r>
            <a:r>
              <a:rPr lang="hu-HU" dirty="0" smtClean="0"/>
              <a:t>metódussal</a:t>
            </a:r>
            <a:r>
              <a:rPr lang="hu-HU" dirty="0"/>
              <a:t> helyettesíts </a:t>
            </a:r>
            <a:r>
              <a:rPr lang="hu-HU" dirty="0" smtClean="0"/>
              <a:t>be</a:t>
            </a:r>
          </a:p>
          <a:p>
            <a:r>
              <a:rPr lang="hu-HU" dirty="0" smtClean="0"/>
              <a:t>ellenőrzésképpen jelenítsd mega </a:t>
            </a:r>
            <a:r>
              <a:rPr lang="hu-HU" dirty="0" err="1" smtClean="0"/>
              <a:t>keresőkifejezést</a:t>
            </a:r>
            <a:endParaRPr lang="hu-HU" dirty="0" smtClean="0"/>
          </a:p>
          <a:p>
            <a:r>
              <a:rPr lang="hu-HU" dirty="0" smtClean="0"/>
              <a:t>válaszd ki </a:t>
            </a:r>
            <a:r>
              <a:rPr lang="hu-HU" dirty="0"/>
              <a:t>a </a:t>
            </a:r>
            <a:r>
              <a:rPr lang="hu-HU" dirty="0" smtClean="0"/>
              <a:t>patakok_</a:t>
            </a:r>
            <a:r>
              <a:rPr lang="hu-HU" dirty="0" err="1" smtClean="0"/>
              <a:t>mdbben</a:t>
            </a:r>
            <a:r>
              <a:rPr lang="hu-HU" dirty="0" smtClean="0"/>
              <a:t> vektorrétegről e patakokat</a:t>
            </a:r>
            <a:br>
              <a:rPr lang="hu-HU" dirty="0" smtClean="0"/>
            </a:br>
            <a:r>
              <a:rPr lang="hu-HU" dirty="0" smtClean="0"/>
              <a:t>a változóba eltárolt </a:t>
            </a:r>
            <a:r>
              <a:rPr lang="hu-HU" dirty="0" err="1" smtClean="0"/>
              <a:t>keresőkifejezés</a:t>
            </a:r>
            <a:r>
              <a:rPr lang="hu-HU" dirty="0" smtClean="0"/>
              <a:t> segítségével</a:t>
            </a:r>
          </a:p>
          <a:p>
            <a:r>
              <a:rPr lang="hu-HU" dirty="0" smtClean="0"/>
              <a:t>majd számold meg a kiválasztott elemeket</a:t>
            </a:r>
            <a:endParaRPr lang="en-US" dirty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34" y="3044757"/>
            <a:ext cx="4714099" cy="3038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7479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</a:t>
            </a:r>
            <a:r>
              <a:rPr lang="hu-HU" dirty="0"/>
              <a:t>. feladat – mezőnév automatikus körbehatárolása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 smtClean="0"/>
              <a:t>hozz létre egy új </a:t>
            </a:r>
            <a:r>
              <a:rPr lang="hu-HU" dirty="0" err="1" smtClean="0"/>
              <a:t>szkripteszközt</a:t>
            </a:r>
            <a:r>
              <a:rPr lang="hu-HU" dirty="0" smtClean="0"/>
              <a:t>, amely</a:t>
            </a:r>
          </a:p>
          <a:p>
            <a:pPr lvl="1"/>
            <a:r>
              <a:rPr lang="hu-HU" dirty="0" smtClean="0"/>
              <a:t>a felhasználó által megadott vektor (</a:t>
            </a:r>
            <a:r>
              <a:rPr lang="hu-HU" dirty="0" err="1" smtClean="0"/>
              <a:t>shp</a:t>
            </a:r>
            <a:r>
              <a:rPr lang="hu-HU" dirty="0" smtClean="0"/>
              <a:t>/</a:t>
            </a:r>
            <a:r>
              <a:rPr lang="hu-HU" dirty="0" err="1" smtClean="0"/>
              <a:t>mdb</a:t>
            </a:r>
            <a:r>
              <a:rPr lang="hu-HU" dirty="0" smtClean="0"/>
              <a:t>/</a:t>
            </a:r>
            <a:r>
              <a:rPr lang="hu-HU" dirty="0" err="1" smtClean="0"/>
              <a:t>gdb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nem üres (NULL) értékű elemeit (sorait) válogatja le</a:t>
            </a:r>
          </a:p>
          <a:p>
            <a:pPr lvl="1"/>
            <a:r>
              <a:rPr lang="hu-HU" dirty="0" smtClean="0"/>
              <a:t>a felhasználó által megadott mező alapján</a:t>
            </a:r>
          </a:p>
          <a:p>
            <a:pPr lvl="1"/>
            <a:r>
              <a:rPr lang="hu-HU" dirty="0" smtClean="0"/>
              <a:t>és egy felhasználó által megjelölt kimeneti fájlba rögzíti az eredményt</a:t>
            </a:r>
          </a:p>
          <a:p>
            <a:r>
              <a:rPr lang="hu-HU" dirty="0" smtClean="0"/>
              <a:t>a mezőt leíró második paramétert az "</a:t>
            </a:r>
            <a:r>
              <a:rPr lang="hu-HU" dirty="0" err="1" smtClean="0"/>
              <a:t>Obtained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" tulajdonsága segítségével kösd a bemeneti fájlt/réteget leíró első paraméterhez</a:t>
            </a:r>
          </a:p>
          <a:p>
            <a:r>
              <a:rPr lang="hu-HU" dirty="0" smtClean="0"/>
              <a:t>informatív üzenetben tájékoztasd a felhasználót futás közben</a:t>
            </a:r>
          </a:p>
          <a:p>
            <a:pPr lvl="1"/>
            <a:r>
              <a:rPr lang="hu-HU" dirty="0" smtClean="0"/>
              <a:t>az alkalmazott </a:t>
            </a:r>
            <a:r>
              <a:rPr lang="hu-HU" dirty="0" err="1" smtClean="0"/>
              <a:t>keresőkifejezésről</a:t>
            </a:r>
            <a:endParaRPr lang="hu-HU" dirty="0" smtClean="0"/>
          </a:p>
          <a:p>
            <a:pPr lvl="1"/>
            <a:r>
              <a:rPr lang="hu-HU" dirty="0" smtClean="0"/>
              <a:t>és a kiválasztott elemek számáról (alakítsd </a:t>
            </a:r>
            <a:r>
              <a:rPr lang="hu-HU" dirty="0" err="1" smtClean="0"/>
              <a:t>str</a:t>
            </a:r>
            <a:r>
              <a:rPr lang="hu-HU" dirty="0" smtClean="0"/>
              <a:t>()</a:t>
            </a:r>
            <a:r>
              <a:rPr lang="hu-HU" dirty="0" err="1" smtClean="0"/>
              <a:t>-rel</a:t>
            </a:r>
            <a:r>
              <a:rPr lang="hu-HU" dirty="0" smtClean="0"/>
              <a:t> szöveggé)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345" y="1393308"/>
            <a:ext cx="3576774" cy="47116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2295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Köszönöm a figyelmet!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kérdések?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</a:t>
            </a:r>
            <a:r>
              <a:rPr lang="hu-HU" dirty="0" smtClean="0"/>
              <a:t>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négyféle eszköz létezik az </a:t>
            </a:r>
            <a:r>
              <a:rPr lang="hu-HU" dirty="0" err="1" smtClean="0"/>
              <a:t>ArcMapben</a:t>
            </a:r>
            <a:endParaRPr lang="hu-HU" dirty="0"/>
          </a:p>
          <a:p>
            <a:pPr lvl="1"/>
            <a:r>
              <a:rPr lang="hu-HU" dirty="0" smtClean="0"/>
              <a:t>beépített eszköz (</a:t>
            </a:r>
            <a:r>
              <a:rPr lang="hu-HU" dirty="0" err="1" smtClean="0"/>
              <a:t>built-in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)</a:t>
            </a:r>
          </a:p>
          <a:p>
            <a:pPr lvl="1"/>
            <a:r>
              <a:rPr lang="hu-HU" b="1" dirty="0" smtClean="0"/>
              <a:t>modelleszköz</a:t>
            </a:r>
            <a:r>
              <a:rPr lang="hu-HU" dirty="0" smtClean="0"/>
              <a:t> (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) –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Builderből</a:t>
            </a:r>
            <a:r>
              <a:rPr lang="hu-HU" dirty="0" smtClean="0"/>
              <a:t> hozzuk létre</a:t>
            </a:r>
          </a:p>
          <a:p>
            <a:pPr lvl="1"/>
            <a:r>
              <a:rPr lang="hu-HU" b="1" dirty="0" err="1" smtClean="0"/>
              <a:t>szkripteszköz</a:t>
            </a:r>
            <a:r>
              <a:rPr lang="hu-HU" dirty="0" smtClean="0"/>
              <a:t> (script </a:t>
            </a:r>
            <a:r>
              <a:rPr lang="hu-HU" dirty="0" err="1" smtClean="0"/>
              <a:t>tool</a:t>
            </a:r>
            <a:r>
              <a:rPr lang="hu-HU" dirty="0" smtClean="0"/>
              <a:t>) – szövegszerkesztőben, programfejlesztési környezetben hozzuk létre (pl. VS </a:t>
            </a:r>
            <a:r>
              <a:rPr lang="hu-HU" dirty="0" err="1" smtClean="0"/>
              <a:t>Code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speciális eszköz (</a:t>
            </a:r>
            <a:r>
              <a:rPr lang="hu-HU" dirty="0" err="1" smtClean="0"/>
              <a:t>specialized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) – ritka</a:t>
            </a:r>
          </a:p>
          <a:p>
            <a:r>
              <a:rPr lang="hu-HU" dirty="0" smtClean="0"/>
              <a:t>mi felhasználóként jellemzően</a:t>
            </a:r>
          </a:p>
          <a:p>
            <a:pPr lvl="1"/>
            <a:r>
              <a:rPr lang="hu-HU" dirty="0" smtClean="0"/>
              <a:t>beépített eszközt és </a:t>
            </a:r>
            <a:r>
              <a:rPr lang="hu-HU" dirty="0" err="1" smtClean="0"/>
              <a:t>szkripteszközt</a:t>
            </a:r>
            <a:r>
              <a:rPr lang="hu-HU" dirty="0" smtClean="0"/>
              <a:t> futtatunk</a:t>
            </a:r>
            <a:endParaRPr lang="hu-HU" dirty="0"/>
          </a:p>
          <a:p>
            <a:pPr lvl="1"/>
            <a:r>
              <a:rPr lang="hu-HU" dirty="0"/>
              <a:t>modelleszközt </a:t>
            </a:r>
            <a:r>
              <a:rPr lang="hu-HU" dirty="0" smtClean="0"/>
              <a:t>és </a:t>
            </a:r>
            <a:r>
              <a:rPr lang="hu-HU" dirty="0" err="1"/>
              <a:t>szkripteszközt</a:t>
            </a:r>
            <a:r>
              <a:rPr lang="hu-HU" dirty="0"/>
              <a:t> </a:t>
            </a:r>
            <a:r>
              <a:rPr lang="hu-HU" dirty="0" smtClean="0"/>
              <a:t>készítünk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874520"/>
            <a:ext cx="420053" cy="1920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7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 – </a:t>
            </a:r>
            <a:r>
              <a:rPr lang="hu-HU" dirty="0" err="1" smtClean="0"/>
              <a:t>szkripteszközök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előnye:</a:t>
            </a:r>
          </a:p>
          <a:p>
            <a:pPr lvl="1"/>
            <a:r>
              <a:rPr lang="hu-HU" dirty="0"/>
              <a:t>újrahasználható</a:t>
            </a:r>
          </a:p>
          <a:p>
            <a:pPr lvl="1"/>
            <a:r>
              <a:rPr lang="hu-HU" dirty="0"/>
              <a:t>megosztható másokkal</a:t>
            </a:r>
          </a:p>
          <a:p>
            <a:pPr lvl="1"/>
            <a:r>
              <a:rPr lang="hu-HU" dirty="0"/>
              <a:t>kényelmes, </a:t>
            </a:r>
            <a:r>
              <a:rPr lang="hu-HU" dirty="0" err="1"/>
              <a:t>kattintgatós</a:t>
            </a:r>
            <a:r>
              <a:rPr lang="hu-HU" dirty="0"/>
              <a:t> felülete is lesz</a:t>
            </a:r>
          </a:p>
          <a:p>
            <a:r>
              <a:rPr lang="hu-HU" dirty="0"/>
              <a:t>a saját </a:t>
            </a:r>
            <a:r>
              <a:rPr lang="hu-HU" dirty="0" err="1"/>
              <a:t>szkripteszköz</a:t>
            </a:r>
            <a:r>
              <a:rPr lang="hu-HU" dirty="0"/>
              <a:t>(</a:t>
            </a:r>
            <a:r>
              <a:rPr lang="hu-HU" dirty="0" err="1"/>
              <a:t>öke</a:t>
            </a:r>
            <a:r>
              <a:rPr lang="hu-HU" dirty="0"/>
              <a:t>)t egy új, saját eszköztárba (</a:t>
            </a:r>
            <a:r>
              <a:rPr lang="hu-HU" dirty="0" err="1"/>
              <a:t>Toolbox</a:t>
            </a:r>
            <a:r>
              <a:rPr lang="hu-HU" dirty="0"/>
              <a:t>) kell rakni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072" y="1422400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</a:t>
            </a:r>
            <a:r>
              <a:rPr lang="hu-HU" dirty="0" smtClean="0"/>
              <a:t>új </a:t>
            </a:r>
            <a:r>
              <a:rPr lang="hu-HU" dirty="0" err="1"/>
              <a:t>szkripteszköz</a:t>
            </a:r>
            <a:r>
              <a:rPr lang="hu-HU" dirty="0"/>
              <a:t>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98976" cy="4754563"/>
          </a:xfrm>
        </p:spPr>
        <p:txBody>
          <a:bodyPr/>
          <a:lstStyle/>
          <a:p>
            <a:r>
              <a:rPr lang="hu-HU" dirty="0" smtClean="0"/>
              <a:t>új </a:t>
            </a:r>
            <a:r>
              <a:rPr lang="hu-HU" dirty="0" err="1" smtClean="0"/>
              <a:t>szkripteszköz</a:t>
            </a:r>
            <a:r>
              <a:rPr lang="hu-HU" dirty="0" smtClean="0"/>
              <a:t> létrehozására két lehetőségünk van</a:t>
            </a:r>
          </a:p>
          <a:p>
            <a:pPr lvl="1"/>
            <a:r>
              <a:rPr lang="hu-HU" dirty="0" smtClean="0"/>
              <a:t>hagyományos eszköztárba (</a:t>
            </a:r>
            <a:r>
              <a:rPr lang="hu-HU" dirty="0" err="1" smtClean="0"/>
              <a:t>Toolbox</a:t>
            </a:r>
            <a:r>
              <a:rPr lang="hu-HU" dirty="0" smtClean="0"/>
              <a:t>) illesztve varázslóval (egyszerű)</a:t>
            </a:r>
          </a:p>
          <a:p>
            <a:pPr lvl="1"/>
            <a:r>
              <a:rPr lang="hu-HU" dirty="0" smtClean="0"/>
              <a:t>programozott eszköztárba (Python </a:t>
            </a:r>
            <a:r>
              <a:rPr lang="hu-HU" dirty="0" err="1" smtClean="0"/>
              <a:t>Toolbox</a:t>
            </a:r>
            <a:r>
              <a:rPr lang="hu-HU" dirty="0" smtClean="0"/>
              <a:t>) illesztve (bonyolult, nem tanultuk)</a:t>
            </a:r>
          </a:p>
          <a:p>
            <a:r>
              <a:rPr lang="hu-HU" dirty="0" smtClean="0"/>
              <a:t>hagyományos eszköztár létrehozása</a:t>
            </a:r>
          </a:p>
          <a:p>
            <a:pPr lvl="1"/>
            <a:r>
              <a:rPr lang="hu-HU" dirty="0" err="1" smtClean="0"/>
              <a:t>ArcCatalog</a:t>
            </a:r>
            <a:r>
              <a:rPr lang="hu-HU" dirty="0" smtClean="0"/>
              <a:t> &gt; jobb klikk a mappára &gt; New &gt; </a:t>
            </a:r>
            <a:r>
              <a:rPr lang="hu-HU" dirty="0" err="1" smtClean="0"/>
              <a:t>Toolbox</a:t>
            </a:r>
            <a:endParaRPr lang="hu-HU" dirty="0" smtClean="0"/>
          </a:p>
          <a:p>
            <a:pPr lvl="1"/>
            <a:r>
              <a:rPr lang="hu-HU" dirty="0" smtClean="0"/>
              <a:t>át is nevezhetjük</a:t>
            </a:r>
          </a:p>
          <a:p>
            <a:pPr lvl="1"/>
            <a:r>
              <a:rPr lang="hu-HU" dirty="0" smtClean="0"/>
              <a:t>a tulajdonságainál (jobb klikk &gt; </a:t>
            </a:r>
            <a:r>
              <a:rPr lang="hu-HU" dirty="0" err="1" smtClean="0"/>
              <a:t>Properties</a:t>
            </a:r>
            <a:r>
              <a:rPr lang="hu-HU" dirty="0" smtClean="0"/>
              <a:t>…) megadhatunk </a:t>
            </a:r>
            <a:r>
              <a:rPr lang="hu-HU" dirty="0" err="1" smtClean="0"/>
              <a:t>aliast</a:t>
            </a:r>
            <a:endParaRPr lang="hu-HU" dirty="0" smtClean="0"/>
          </a:p>
          <a:p>
            <a:r>
              <a:rPr lang="hu-HU" dirty="0" smtClean="0"/>
              <a:t>hagyományos eszköztár hozzáadása az </a:t>
            </a:r>
            <a:r>
              <a:rPr lang="hu-HU" dirty="0" err="1" smtClean="0"/>
              <a:t>ArcToolboxhoz</a:t>
            </a:r>
            <a:endParaRPr lang="hu-HU" dirty="0" smtClean="0"/>
          </a:p>
          <a:p>
            <a:pPr lvl="1"/>
            <a:r>
              <a:rPr lang="hu-HU" dirty="0" smtClean="0"/>
              <a:t>fogd és vidd módszerrel</a:t>
            </a:r>
          </a:p>
          <a:p>
            <a:pPr lvl="1"/>
            <a:r>
              <a:rPr lang="hu-HU" dirty="0" smtClean="0"/>
              <a:t>vagy </a:t>
            </a:r>
            <a:r>
              <a:rPr lang="hu-HU" dirty="0" err="1" smtClean="0"/>
              <a:t>ArcToolbox-ra</a:t>
            </a:r>
            <a:r>
              <a:rPr lang="hu-HU" dirty="0" smtClean="0"/>
              <a:t> jobb klikk &gt; Add </a:t>
            </a:r>
            <a:r>
              <a:rPr lang="hu-HU" dirty="0" err="1" smtClean="0"/>
              <a:t>Toolbox</a:t>
            </a:r>
            <a:r>
              <a:rPr lang="hu-HU" dirty="0" smtClean="0"/>
              <a:t>…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7176" y="204653"/>
            <a:ext cx="3087183" cy="4382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7176" y="4774124"/>
            <a:ext cx="3087184" cy="1919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új </a:t>
            </a:r>
            <a:r>
              <a:rPr lang="hu-HU" dirty="0" err="1"/>
              <a:t>szkripteszköz</a:t>
            </a:r>
            <a:r>
              <a:rPr lang="hu-HU" dirty="0"/>
              <a:t> </a:t>
            </a:r>
            <a:r>
              <a:rPr lang="hu-HU" dirty="0" smtClean="0"/>
              <a:t>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szkripteszköz</a:t>
            </a:r>
            <a:r>
              <a:rPr lang="hu-HU" dirty="0" smtClean="0"/>
              <a:t> hozzáadása a hagyományos eszköztárhoz</a:t>
            </a:r>
          </a:p>
          <a:p>
            <a:pPr lvl="1"/>
            <a:r>
              <a:rPr lang="hu-HU" dirty="0" err="1" smtClean="0"/>
              <a:t>ArcCatalogban</a:t>
            </a:r>
            <a:r>
              <a:rPr lang="hu-HU" dirty="0" smtClean="0"/>
              <a:t> vagy </a:t>
            </a:r>
            <a:r>
              <a:rPr lang="hu-HU" dirty="0" err="1" smtClean="0"/>
              <a:t>ArcToolboxban</a:t>
            </a:r>
            <a:r>
              <a:rPr lang="hu-HU" dirty="0" smtClean="0"/>
              <a:t> jobb klikk az eszköztár nevére &gt; Add &gt; Script…</a:t>
            </a:r>
          </a:p>
          <a:p>
            <a:pPr lvl="1"/>
            <a:r>
              <a:rPr lang="hu-HU" dirty="0" smtClean="0"/>
              <a:t>megadjuk a nevét, rövid és hosszú leírását</a:t>
            </a:r>
          </a:p>
          <a:p>
            <a:pPr lvl="1"/>
            <a:r>
              <a:rPr lang="hu-HU" dirty="0" smtClean="0"/>
              <a:t>kiválasztjuk a </a:t>
            </a:r>
            <a:r>
              <a:rPr lang="hu-HU" dirty="0" err="1" smtClean="0"/>
              <a:t>szkriptfájlt</a:t>
            </a:r>
            <a:r>
              <a:rPr lang="hu-HU" dirty="0" smtClean="0"/>
              <a:t> + legyen bepipálva a "</a:t>
            </a:r>
            <a:r>
              <a:rPr lang="hu-HU" dirty="0" err="1" smtClean="0"/>
              <a:t>Run</a:t>
            </a:r>
            <a:r>
              <a:rPr lang="hu-HU" dirty="0" smtClean="0"/>
              <a:t> Python script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"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520" y="3032760"/>
            <a:ext cx="2717184" cy="3063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458" y="3032760"/>
            <a:ext cx="2456162" cy="3063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776" y="3032760"/>
            <a:ext cx="2456162" cy="3063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18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új </a:t>
            </a:r>
            <a:r>
              <a:rPr lang="hu-HU" dirty="0" err="1"/>
              <a:t>szkripteszköz</a:t>
            </a:r>
            <a:r>
              <a:rPr lang="hu-HU" dirty="0"/>
              <a:t> </a:t>
            </a:r>
            <a:r>
              <a:rPr lang="hu-HU" dirty="0" smtClean="0"/>
              <a:t>paraméterei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 smtClean="0"/>
              <a:t>paraméterek megadása</a:t>
            </a:r>
          </a:p>
          <a:p>
            <a:pPr lvl="1"/>
            <a:r>
              <a:rPr lang="hu-HU" dirty="0" smtClean="0"/>
              <a:t>név (Display </a:t>
            </a:r>
            <a:r>
              <a:rPr lang="hu-HU" dirty="0" err="1" smtClean="0"/>
              <a:t>Name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adattípus (Data </a:t>
            </a:r>
            <a:r>
              <a:rPr lang="hu-HU" dirty="0" err="1" smtClean="0"/>
              <a:t>Type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kötelező/opcionális (</a:t>
            </a:r>
            <a:r>
              <a:rPr lang="hu-HU" dirty="0" err="1" smtClean="0"/>
              <a:t>Type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bemeneti/kimeneti (</a:t>
            </a:r>
            <a:r>
              <a:rPr lang="hu-HU" dirty="0" err="1" smtClean="0"/>
              <a:t>Direction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alapértelmezett érték opcionális paramétereknél (</a:t>
            </a:r>
            <a:r>
              <a:rPr lang="hu-HU" dirty="0" err="1" smtClean="0"/>
              <a:t>Default</a:t>
            </a:r>
            <a:r>
              <a:rPr lang="hu-HU" dirty="0" smtClean="0"/>
              <a:t>)</a:t>
            </a:r>
          </a:p>
          <a:p>
            <a:r>
              <a:rPr lang="hu-HU" dirty="0" smtClean="0"/>
              <a:t>ezeket </a:t>
            </a:r>
            <a:r>
              <a:rPr lang="hu-HU" dirty="0"/>
              <a:t>később is tudjuk </a:t>
            </a:r>
            <a:r>
              <a:rPr lang="hu-HU" dirty="0" smtClean="0"/>
              <a:t>módosítani</a:t>
            </a:r>
          </a:p>
          <a:p>
            <a:pPr lvl="1"/>
            <a:r>
              <a:rPr lang="hu-HU" dirty="0" smtClean="0"/>
              <a:t>jobb </a:t>
            </a:r>
            <a:r>
              <a:rPr lang="hu-HU" dirty="0"/>
              <a:t>klikk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 smtClean="0"/>
              <a:t>Parameters</a:t>
            </a:r>
            <a:endParaRPr lang="hu-HU" dirty="0" smtClean="0"/>
          </a:p>
          <a:p>
            <a:r>
              <a:rPr lang="hu-HU" dirty="0"/>
              <a:t>a paraméternév legyen </a:t>
            </a:r>
            <a:r>
              <a:rPr lang="hu-HU" dirty="0" smtClean="0"/>
              <a:t>beszédes</a:t>
            </a:r>
          </a:p>
          <a:p>
            <a:pPr lvl="1"/>
            <a:r>
              <a:rPr lang="hu-HU" dirty="0" smtClean="0"/>
              <a:t>nem </a:t>
            </a:r>
            <a:r>
              <a:rPr lang="hu-HU" dirty="0"/>
              <a:t>kell megegyeznie a </a:t>
            </a:r>
            <a:r>
              <a:rPr lang="hu-HU" dirty="0" err="1"/>
              <a:t>szkriptben</a:t>
            </a:r>
            <a:r>
              <a:rPr lang="hu-HU" dirty="0"/>
              <a:t> használt </a:t>
            </a:r>
            <a:r>
              <a:rPr lang="hu-HU" dirty="0" smtClean="0"/>
              <a:t>változónévvel</a:t>
            </a:r>
          </a:p>
          <a:p>
            <a:pPr lvl="1"/>
            <a:r>
              <a:rPr lang="hu-HU" dirty="0" smtClean="0"/>
              <a:t>elvileg tartalmazhat ékezetes betűket is</a:t>
            </a:r>
          </a:p>
          <a:p>
            <a:pPr lvl="1"/>
            <a:r>
              <a:rPr lang="hu-HU" dirty="0" smtClean="0"/>
              <a:t>de akkor nem tudjuk majd a Python-ablakból meghívni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80" y="1447800"/>
            <a:ext cx="3474719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20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Ismétlés – új </a:t>
            </a:r>
            <a:r>
              <a:rPr lang="hu-HU" dirty="0" err="1"/>
              <a:t>szkripteszköz</a:t>
            </a:r>
            <a:r>
              <a:rPr lang="hu-HU" dirty="0"/>
              <a:t> </a:t>
            </a:r>
            <a:r>
              <a:rPr lang="hu-HU" dirty="0" smtClean="0"/>
              <a:t>meghívása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823710" cy="4754563"/>
          </a:xfrm>
        </p:spPr>
        <p:txBody>
          <a:bodyPr/>
          <a:lstStyle/>
          <a:p>
            <a:r>
              <a:rPr lang="hu-HU" dirty="0" smtClean="0"/>
              <a:t>meghívás </a:t>
            </a:r>
            <a:r>
              <a:rPr lang="hu-HU" dirty="0" err="1" smtClean="0"/>
              <a:t>kattintgatós</a:t>
            </a:r>
            <a:r>
              <a:rPr lang="hu-HU" dirty="0" smtClean="0"/>
              <a:t> módon (eszköztárból)</a:t>
            </a:r>
          </a:p>
          <a:p>
            <a:pPr lvl="1"/>
            <a:r>
              <a:rPr lang="hu-HU" dirty="0" smtClean="0"/>
              <a:t>dupla kattintás a </a:t>
            </a:r>
            <a:r>
              <a:rPr lang="hu-HU" dirty="0" err="1" smtClean="0"/>
              <a:t>szkripteszközre</a:t>
            </a:r>
            <a:endParaRPr lang="hu-HU" dirty="0" smtClean="0"/>
          </a:p>
          <a:p>
            <a:pPr lvl="1"/>
            <a:r>
              <a:rPr lang="hu-HU" dirty="0" smtClean="0"/>
              <a:t>pont ugyanúgy, mint az </a:t>
            </a:r>
            <a:r>
              <a:rPr lang="hu-HU" dirty="0" err="1" smtClean="0"/>
              <a:t>ArcMap</a:t>
            </a:r>
            <a:r>
              <a:rPr lang="hu-HU" dirty="0" smtClean="0"/>
              <a:t> saját </a:t>
            </a:r>
            <a:r>
              <a:rPr lang="hu-HU" dirty="0" err="1" smtClean="0"/>
              <a:t>szkriptjeinél</a:t>
            </a:r>
            <a:endParaRPr lang="hu-HU" dirty="0" smtClean="0"/>
          </a:p>
          <a:p>
            <a:r>
              <a:rPr lang="hu-HU" dirty="0" smtClean="0"/>
              <a:t>meghívás az </a:t>
            </a:r>
            <a:r>
              <a:rPr lang="hu-HU" dirty="0" err="1" smtClean="0"/>
              <a:t>ArcMap</a:t>
            </a:r>
            <a:r>
              <a:rPr lang="hu-HU" dirty="0" smtClean="0"/>
              <a:t> Python-ablakából</a:t>
            </a:r>
          </a:p>
          <a:p>
            <a:pPr lvl="1"/>
            <a:r>
              <a:rPr lang="hu-HU" dirty="0" smtClean="0"/>
              <a:t>ugyanúgy, mintha egy </a:t>
            </a:r>
            <a:r>
              <a:rPr lang="hu-HU" dirty="0" err="1" smtClean="0"/>
              <a:t>ArcPy-függvény</a:t>
            </a:r>
            <a:r>
              <a:rPr lang="hu-HU" dirty="0" smtClean="0"/>
              <a:t> lenne</a:t>
            </a:r>
          </a:p>
          <a:p>
            <a:pPr lvl="1"/>
            <a:r>
              <a:rPr lang="hu-HU" dirty="0" smtClean="0"/>
              <a:t>lefutott </a:t>
            </a:r>
            <a:r>
              <a:rPr lang="hu-HU" dirty="0" err="1" smtClean="0"/>
              <a:t>szkripteszköz</a:t>
            </a:r>
            <a:r>
              <a:rPr lang="hu-HU" dirty="0" smtClean="0"/>
              <a:t> meghívási kódja lekérhető a </a:t>
            </a:r>
            <a:r>
              <a:rPr lang="hu-HU" dirty="0" err="1" smtClean="0"/>
              <a:t>Results</a:t>
            </a:r>
            <a:r>
              <a:rPr lang="hu-HU" dirty="0" smtClean="0"/>
              <a:t> ablakban (</a:t>
            </a:r>
            <a:r>
              <a:rPr lang="hu-HU" dirty="0" err="1" smtClean="0"/>
              <a:t>Geoprocessing</a:t>
            </a:r>
            <a:r>
              <a:rPr lang="hu-HU" dirty="0" smtClean="0"/>
              <a:t> &gt; </a:t>
            </a:r>
            <a:r>
              <a:rPr lang="hu-HU" dirty="0" err="1" smtClean="0"/>
              <a:t>Results</a:t>
            </a:r>
            <a:r>
              <a:rPr lang="hu-HU" dirty="0" smtClean="0"/>
              <a:t>): jobb klikk &gt; </a:t>
            </a:r>
            <a:r>
              <a:rPr lang="hu-HU" dirty="0" err="1" smtClean="0"/>
              <a:t>Copy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Python </a:t>
            </a:r>
            <a:r>
              <a:rPr lang="hu-HU" dirty="0" err="1" smtClean="0"/>
              <a:t>Snippet</a:t>
            </a:r>
            <a:endParaRPr lang="hu-HU" dirty="0" smtClean="0"/>
          </a:p>
          <a:p>
            <a:endParaRPr lang="hu-HU" sz="18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910" y="1002111"/>
            <a:ext cx="4358640" cy="204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910" y="3243949"/>
            <a:ext cx="4358640" cy="2758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27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7053</TotalTime>
  <Words>1787</Words>
  <Application>Microsoft Office PowerPoint</Application>
  <PresentationFormat>Szélesvásznú</PresentationFormat>
  <Paragraphs>340</Paragraphs>
  <Slides>38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4" baseType="lpstr">
      <vt:lpstr>Arial</vt:lpstr>
      <vt:lpstr>Arial Narrow</vt:lpstr>
      <vt:lpstr>Calibri</vt:lpstr>
      <vt:lpstr>Courier New</vt:lpstr>
      <vt:lpstr>Wingdings</vt:lpstr>
      <vt:lpstr>Office-téma</vt:lpstr>
      <vt:lpstr>Eszközök készítése Pythonnal 1</vt:lpstr>
      <vt:lpstr>ArcMap és Python</vt:lpstr>
      <vt:lpstr>ArcMap és Python</vt:lpstr>
      <vt:lpstr>Ismétlés – eszközök</vt:lpstr>
      <vt:lpstr>Ismétlés – szkripteszközök</vt:lpstr>
      <vt:lpstr>Ismétlés – új szkripteszköz készítése</vt:lpstr>
      <vt:lpstr>Ismétlés – új szkripteszköz készítése</vt:lpstr>
      <vt:lpstr>Ismétlés – új szkripteszköz paraméterei</vt:lpstr>
      <vt:lpstr>Ismétlés – új szkripteszköz meghívása</vt:lpstr>
      <vt:lpstr>Ismétlés – új szkripteszköz Python-kódja</vt:lpstr>
      <vt:lpstr>Ismétlés – főbb eszköztárak, modulok</vt:lpstr>
      <vt:lpstr>Ismétlés – főbb eszköztárak, modulok</vt:lpstr>
      <vt:lpstr>Ismétlés – főbb eszköztárak, modulok</vt:lpstr>
      <vt:lpstr>Ismétlés – főbb eszköztárak, modulok</vt:lpstr>
      <vt:lpstr>Ismétlés – főbb eszköztárak, modulok</vt:lpstr>
      <vt:lpstr>Ismétlés – főbb eszköztárak, modulok</vt:lpstr>
      <vt:lpstr>Ismétlés – elemkiválasztás</vt:lpstr>
      <vt:lpstr>Szövegen belüli idézőjelek problémája</vt:lpstr>
      <vt:lpstr>Szövegen belüli idézőjelek problémája</vt:lpstr>
      <vt:lpstr>Szöveg behelyettesítése</vt:lpstr>
      <vt:lpstr>Szöveg behelyettesítése</vt:lpstr>
      <vt:lpstr>1. feladat – elemkiválasztás és szövegbehelyettesítés </vt:lpstr>
      <vt:lpstr>SQL-kifejezés elemeinek körülhatárolása</vt:lpstr>
      <vt:lpstr>SQL-kifejezés elemeinek körülhatárolása</vt:lpstr>
      <vt:lpstr>SQL-kifejezés elemeinek körülhatárolása</vt:lpstr>
      <vt:lpstr>SQL-kifejezés elemeinek körülhatárolása</vt:lpstr>
      <vt:lpstr>SQL-kifejezés elemeinek körülhatárolása</vt:lpstr>
      <vt:lpstr>Geoadatbázis (.mdb, .gdb) létrehozása</vt:lpstr>
      <vt:lpstr>Shape file-ból geoadatbázis-réteg készítése</vt:lpstr>
      <vt:lpstr>Ismétlés – tartalomjegyzékhez adás</vt:lpstr>
      <vt:lpstr>SQL-kifejezés elemeinek körülhatárolása</vt:lpstr>
      <vt:lpstr>Mezőnév automatikus körbehatárolása</vt:lpstr>
      <vt:lpstr>Mezőnév automatikus körbehatárolása</vt:lpstr>
      <vt:lpstr>Mezőnév automatikus körbehatárolása</vt:lpstr>
      <vt:lpstr>Mezőnév automatikus körbehatárolása</vt:lpstr>
      <vt:lpstr>2. feladat – mezőnév automatikus körbehatárolása</vt:lpstr>
      <vt:lpstr>3. feladat – mezőnév automatikus körbehatárolása 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306</cp:revision>
  <dcterms:created xsi:type="dcterms:W3CDTF">2021-09-14T06:27:21Z</dcterms:created>
  <dcterms:modified xsi:type="dcterms:W3CDTF">2023-04-25T10:24:23Z</dcterms:modified>
</cp:coreProperties>
</file>